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1" r:id="rId1"/>
  </p:sldMasterIdLst>
  <p:notesMasterIdLst>
    <p:notesMasterId r:id="rId41"/>
  </p:notesMasterIdLst>
  <p:handoutMasterIdLst>
    <p:handoutMasterId r:id="rId42"/>
  </p:handoutMasterIdLst>
  <p:sldIdLst>
    <p:sldId id="315" r:id="rId2"/>
    <p:sldId id="321" r:id="rId3"/>
    <p:sldId id="323" r:id="rId4"/>
    <p:sldId id="324" r:id="rId5"/>
    <p:sldId id="326" r:id="rId6"/>
    <p:sldId id="328" r:id="rId7"/>
    <p:sldId id="327" r:id="rId8"/>
    <p:sldId id="325" r:id="rId9"/>
    <p:sldId id="330" r:id="rId10"/>
    <p:sldId id="331" r:id="rId11"/>
    <p:sldId id="354" r:id="rId12"/>
    <p:sldId id="332" r:id="rId13"/>
    <p:sldId id="333" r:id="rId14"/>
    <p:sldId id="334" r:id="rId15"/>
    <p:sldId id="335" r:id="rId16"/>
    <p:sldId id="337" r:id="rId17"/>
    <p:sldId id="336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7" r:id="rId27"/>
    <p:sldId id="346" r:id="rId28"/>
    <p:sldId id="348" r:id="rId29"/>
    <p:sldId id="359" r:id="rId30"/>
    <p:sldId id="349" r:id="rId31"/>
    <p:sldId id="350" r:id="rId32"/>
    <p:sldId id="351" r:id="rId33"/>
    <p:sldId id="352" r:id="rId34"/>
    <p:sldId id="320" r:id="rId35"/>
    <p:sldId id="355" r:id="rId36"/>
    <p:sldId id="356" r:id="rId37"/>
    <p:sldId id="357" r:id="rId38"/>
    <p:sldId id="358" r:id="rId39"/>
    <p:sldId id="353" r:id="rId40"/>
  </p:sldIdLst>
  <p:sldSz cx="12192000" cy="6858000"/>
  <p:notesSz cx="6858000" cy="9945688"/>
  <p:embeddedFontLst>
    <p:embeddedFont>
      <p:font typeface="Brush Script MT" panose="03060802040406070304" pitchFamily="66" charset="0"/>
      <p:italic r:id="rId43"/>
    </p:embeddedFont>
    <p:embeddedFont>
      <p:font typeface="Frutiger LT Com 55 Roman" panose="020B0604020202020204" charset="0"/>
      <p:regular r:id="rId44"/>
      <p:bold r:id="rId45"/>
      <p:italic r:id="rId46"/>
    </p:embeddedFont>
    <p:embeddedFont>
      <p:font typeface="Cambria Math" panose="02040503050406030204" pitchFamily="18" charset="0"/>
      <p:regular r:id="rId47"/>
    </p:embeddedFont>
    <p:embeddedFont>
      <p:font typeface="BrowalliaUPC" panose="020B0604020202020204" pitchFamily="34" charset="-34"/>
      <p:regular r:id="rId48"/>
      <p:bold r:id="rId49"/>
      <p:italic r:id="rId50"/>
      <p:boldItalic r:id="rId51"/>
    </p:embeddedFont>
    <p:embeddedFont>
      <p:font typeface="ＭＳ Ｐゴシック" panose="020B0600070205080204" pitchFamily="34" charset="-128"/>
      <p:regular r:id="rId52"/>
    </p:embeddedFont>
    <p:embeddedFont>
      <p:font typeface="Frutiger LT Com 45 Light" panose="020B0604020202020204" charset="0"/>
      <p:regular r:id="rId53"/>
      <p:bold r:id="rId54"/>
      <p:italic r:id="rId55"/>
      <p:boldItalic r:id="rId56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orient="horz" pos="255" userDrawn="1">
          <p15:clr>
            <a:srgbClr val="A4A3A4"/>
          </p15:clr>
        </p15:guide>
        <p15:guide id="3" orient="horz" pos="1706" userDrawn="1">
          <p15:clr>
            <a:srgbClr val="A4A3A4"/>
          </p15:clr>
        </p15:guide>
        <p15:guide id="4" pos="7288" userDrawn="1">
          <p15:clr>
            <a:srgbClr val="A4A3A4"/>
          </p15:clr>
        </p15:guide>
        <p15:guide id="5" pos="3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9" userDrawn="1">
          <p15:clr>
            <a:srgbClr val="A4A3A4"/>
          </p15:clr>
        </p15:guide>
        <p15:guide id="2" orient="horz" pos="5876" userDrawn="1">
          <p15:clr>
            <a:srgbClr val="A4A3A4"/>
          </p15:clr>
        </p15:guide>
        <p15:guide id="3" orient="horz" pos="2218" userDrawn="1">
          <p15:clr>
            <a:srgbClr val="A4A3A4"/>
          </p15:clr>
        </p15:guide>
        <p15:guide id="4" orient="horz" pos="2081" userDrawn="1">
          <p15:clr>
            <a:srgbClr val="A4A3A4"/>
          </p15:clr>
        </p15:guide>
        <p15:guide id="5" pos="312" userDrawn="1">
          <p15:clr>
            <a:srgbClr val="A4A3A4"/>
          </p15:clr>
        </p15:guide>
        <p15:guide id="6" pos="40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26598"/>
    <a:srgbClr val="517CA7"/>
    <a:srgbClr val="003399"/>
    <a:srgbClr val="002060"/>
    <a:srgbClr val="000000"/>
    <a:srgbClr val="B2D3DE"/>
    <a:srgbClr val="4C99B2"/>
    <a:srgbClr val="00406F"/>
    <a:srgbClr val="0F4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50" autoAdjust="0"/>
    <p:restoredTop sz="90625" autoAdjust="0"/>
  </p:normalViewPr>
  <p:slideViewPr>
    <p:cSldViewPr>
      <p:cViewPr varScale="1">
        <p:scale>
          <a:sx n="104" d="100"/>
          <a:sy n="104" d="100"/>
        </p:scale>
        <p:origin x="234" y="96"/>
      </p:cViewPr>
      <p:guideLst>
        <p:guide orient="horz" pos="3793"/>
        <p:guide orient="horz" pos="255"/>
        <p:guide orient="horz" pos="1706"/>
        <p:guide pos="7288"/>
        <p:guide pos="3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82" d="100"/>
          <a:sy n="82" d="100"/>
        </p:scale>
        <p:origin x="-3930" y="-390"/>
      </p:cViewPr>
      <p:guideLst>
        <p:guide orient="horz" pos="389"/>
        <p:guide orient="horz" pos="5876"/>
        <p:guide orient="horz" pos="2218"/>
        <p:guide orient="horz" pos="2081"/>
        <p:guide pos="312"/>
        <p:guide pos="40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261" cy="497605"/>
          </a:xfrm>
          <a:prstGeom prst="rect">
            <a:avLst/>
          </a:prstGeom>
        </p:spPr>
        <p:txBody>
          <a:bodyPr vert="horz" lIns="92565" tIns="46282" rIns="92565" bIns="46282" rtlCol="0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5122" y="0"/>
            <a:ext cx="2971261" cy="497605"/>
          </a:xfrm>
          <a:prstGeom prst="rect">
            <a:avLst/>
          </a:prstGeom>
        </p:spPr>
        <p:txBody>
          <a:bodyPr vert="horz" lIns="92565" tIns="46282" rIns="92565" bIns="46282" rtlCol="0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fld id="{AA462A89-C98B-47DD-B90F-91A5A53F9B43}" type="datetimeFigureOut">
              <a:rPr lang="de-DE"/>
              <a:pPr>
                <a:defRPr/>
              </a:pPr>
              <a:t>27.04.2018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46484"/>
            <a:ext cx="2971261" cy="497605"/>
          </a:xfrm>
          <a:prstGeom prst="rect">
            <a:avLst/>
          </a:prstGeom>
        </p:spPr>
        <p:txBody>
          <a:bodyPr vert="horz" lIns="92565" tIns="46282" rIns="92565" bIns="46282" rtlCol="0" anchor="b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5122" y="9446484"/>
            <a:ext cx="2971261" cy="497605"/>
          </a:xfrm>
          <a:prstGeom prst="rect">
            <a:avLst/>
          </a:prstGeom>
        </p:spPr>
        <p:txBody>
          <a:bodyPr vert="horz" lIns="92565" tIns="46282" rIns="92565" bIns="46282" rtlCol="0" anchor="b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fld id="{7E8CBED8-DC35-4046-95F3-C8A9622E2BA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8480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94941" y="0"/>
            <a:ext cx="3668383" cy="497605"/>
          </a:xfrm>
          <a:prstGeom prst="rect">
            <a:avLst/>
          </a:prstGeom>
        </p:spPr>
        <p:txBody>
          <a:bodyPr vert="horz" lIns="0" tIns="91107" rIns="92565" bIns="46282" rtlCol="0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896030" y="0"/>
            <a:ext cx="1467029" cy="497605"/>
          </a:xfrm>
          <a:prstGeom prst="rect">
            <a:avLst/>
          </a:prstGeom>
        </p:spPr>
        <p:txBody>
          <a:bodyPr vert="horz" lIns="92565" tIns="91107" rIns="0" bIns="46282" rtlCol="0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fld id="{D128E39D-64B6-43AA-8112-E8570A28280E}" type="datetimeFigureOut">
              <a:rPr lang="de-DE"/>
              <a:pPr>
                <a:defRPr/>
              </a:pPr>
              <a:t>27.04.2018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82550" y="617538"/>
            <a:ext cx="4775200" cy="2686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65" tIns="46282" rIns="92565" bIns="46282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94941" y="3521632"/>
            <a:ext cx="5868119" cy="5806451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94941" y="9446484"/>
            <a:ext cx="3668383" cy="497605"/>
          </a:xfrm>
          <a:prstGeom prst="rect">
            <a:avLst/>
          </a:prstGeom>
        </p:spPr>
        <p:txBody>
          <a:bodyPr vert="horz" lIns="0" tIns="46282" rIns="92565" bIns="182214" rtlCol="0" anchor="b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896030" y="9446484"/>
            <a:ext cx="1467029" cy="497605"/>
          </a:xfrm>
          <a:prstGeom prst="rect">
            <a:avLst/>
          </a:prstGeom>
        </p:spPr>
        <p:txBody>
          <a:bodyPr vert="horz" lIns="92565" tIns="46282" rIns="0" bIns="182214" rtlCol="0" anchor="b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fld id="{5CE6F52F-4F01-47B4-A1A3-4442B48B2E25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97921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rtl="0" eaLnBrk="0" fontAlgn="base" hangingPunct="0">
      <a:spcBef>
        <a:spcPct val="30000"/>
      </a:spcBef>
      <a:spcAft>
        <a:spcPct val="0"/>
      </a:spcAft>
      <a:buClr>
        <a:srgbClr val="179C7D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360363" indent="-184150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536575" indent="-176213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715963" indent="-174625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896938" indent="-180975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Zentripetalbeschleunigung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.wikipedia.org/wiki/Drallsatz" TargetMode="External"/><Relationship Id="rId4" Type="http://schemas.openxmlformats.org/officeDocument/2006/relationships/hyperlink" Target="https://de.wikipedia.org/wiki/Zweites_newtonsches_Gesetz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82550" y="617538"/>
            <a:ext cx="4775200" cy="2686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6385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Orientierung: Psi</a:t>
            </a:r>
          </a:p>
          <a:p>
            <a:r>
              <a:rPr lang="de-DE" dirty="0"/>
              <a:t>Lenkwinkel: Delta</a:t>
            </a:r>
          </a:p>
          <a:p>
            <a:r>
              <a:rPr lang="de-DE" dirty="0"/>
              <a:t>5m/s 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4514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  <a:hlinkClick r:id="rId3" tooltip="Zentripetalbeschleunigung"/>
              </a:rPr>
              <a:t>Zentripetalbeschleunigung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zeigt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zum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Kreismittelpunkt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 (halt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fahrzeug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 auf spur)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(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  <a:hlinkClick r:id="rId4" tooltip="Zweites newtonsches Gesetz"/>
              </a:rPr>
              <a:t>Impulssatz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 und 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  <a:hlinkClick r:id="rId5" tooltip="Drallsatz"/>
              </a:rPr>
              <a:t>Drallsatz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):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W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oher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kommen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kräfte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? </a:t>
            </a:r>
          </a:p>
          <a:p>
            <a:endParaRPr lang="de-DE" sz="1200" b="0" i="0" kern="1200" dirty="0">
              <a:solidFill>
                <a:schemeClr val="tx1"/>
              </a:solidFill>
              <a:effectLst/>
              <a:latin typeface="Frutiger LT Com 55 Roman" pitchFamily="34" charset="0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I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mpuls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:	p = m*v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I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mpulssatz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  F =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p_d</a:t>
            </a:r>
            <a:endParaRPr lang="en-GB" sz="1200" b="0" i="0" kern="1200" dirty="0">
              <a:solidFill>
                <a:schemeClr val="tx1"/>
              </a:solidFill>
              <a:effectLst/>
              <a:latin typeface="Frutiger LT Com 55 Roman" pitchFamily="34" charset="0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D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rallsatz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      M =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L_d</a:t>
            </a:r>
            <a:endParaRPr lang="en-GB" sz="1200" b="0" i="0" kern="1200" dirty="0">
              <a:solidFill>
                <a:schemeClr val="tx1"/>
              </a:solidFill>
              <a:effectLst/>
              <a:latin typeface="Frutiger LT Com 55 Roman" pitchFamily="34" charset="0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: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angreifende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 moment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: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Drehimpuls</a:t>
            </a:r>
            <a:endParaRPr lang="en-GB" sz="1200" b="0" i="0" kern="1200" dirty="0">
              <a:solidFill>
                <a:schemeClr val="tx1"/>
              </a:solidFill>
              <a:effectLst/>
              <a:latin typeface="Frutiger LT Com 55 Roman" pitchFamily="34" charset="0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5349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Teil der </a:t>
            </a:r>
            <a:r>
              <a:rPr lang="de-DE" dirty="0" err="1"/>
              <a:t>Constraints</a:t>
            </a:r>
            <a:r>
              <a:rPr lang="de-DE" dirty="0"/>
              <a:t>! </a:t>
            </a:r>
          </a:p>
          <a:p>
            <a:r>
              <a:rPr lang="de-DE" dirty="0"/>
              <a:t>Hier rekapitulieren!!</a:t>
            </a:r>
          </a:p>
          <a:p>
            <a:r>
              <a:rPr lang="en-GB" dirty="0" err="1"/>
              <a:t>kleine</a:t>
            </a:r>
            <a:r>
              <a:rPr lang="en-GB" dirty="0"/>
              <a:t> slip-angle - </a:t>
            </a:r>
            <a:r>
              <a:rPr lang="en-GB" dirty="0" err="1"/>
              <a:t>linearer</a:t>
            </a:r>
            <a:r>
              <a:rPr lang="en-GB" dirty="0"/>
              <a:t> </a:t>
            </a:r>
            <a:r>
              <a:rPr lang="en-GB" dirty="0" err="1"/>
              <a:t>zusammenhang</a:t>
            </a:r>
            <a:r>
              <a:rPr lang="en-GB" dirty="0"/>
              <a:t>.  F = c * slip-angle</a:t>
            </a:r>
          </a:p>
          <a:p>
            <a:r>
              <a:rPr lang="en-GB" dirty="0" err="1"/>
              <a:t>Pacejka</a:t>
            </a:r>
            <a:r>
              <a:rPr lang="en-GB" dirty="0"/>
              <a:t> –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Bakker </a:t>
            </a:r>
            <a:r>
              <a:rPr lang="en-GB" dirty="0"/>
              <a:t>Modell </a:t>
            </a:r>
            <a:r>
              <a:rPr lang="en-GB" dirty="0" err="1"/>
              <a:t>approximiert</a:t>
            </a:r>
            <a:r>
              <a:rPr lang="en-GB" dirty="0"/>
              <a:t> </a:t>
            </a:r>
            <a:r>
              <a:rPr lang="en-GB" dirty="0" err="1"/>
              <a:t>Reifen</a:t>
            </a:r>
            <a:endParaRPr lang="en-GB" dirty="0"/>
          </a:p>
          <a:p>
            <a:r>
              <a:rPr lang="de-DE" dirty="0"/>
              <a:t>F</a:t>
            </a:r>
            <a:r>
              <a:rPr lang="en-GB" dirty="0"/>
              <a:t> = 2*</a:t>
            </a:r>
            <a:r>
              <a:rPr lang="en-GB" dirty="0" err="1"/>
              <a:t>Caf</a:t>
            </a:r>
            <a:r>
              <a:rPr lang="en-GB" dirty="0"/>
              <a:t>*(delta - </a:t>
            </a:r>
            <a:r>
              <a:rPr lang="de-DE" dirty="0"/>
              <a:t>Theta</a:t>
            </a:r>
            <a:r>
              <a:rPr lang="en-GB" dirty="0"/>
              <a:t>)</a:t>
            </a:r>
          </a:p>
          <a:p>
            <a:r>
              <a:rPr lang="de-DE" dirty="0"/>
              <a:t>Theta</a:t>
            </a:r>
            <a:r>
              <a:rPr lang="en-GB" dirty="0"/>
              <a:t> = arctan((</a:t>
            </a:r>
            <a:r>
              <a:rPr lang="en-GB" dirty="0" err="1"/>
              <a:t>Vy</a:t>
            </a:r>
            <a:r>
              <a:rPr lang="en-GB" dirty="0"/>
              <a:t> + </a:t>
            </a:r>
            <a:r>
              <a:rPr lang="en-GB" dirty="0" err="1"/>
              <a:t>lf</a:t>
            </a:r>
            <a:r>
              <a:rPr lang="en-GB" dirty="0"/>
              <a:t>*psi)/</a:t>
            </a:r>
            <a:r>
              <a:rPr lang="en-GB" dirty="0" err="1"/>
              <a:t>Vx</a:t>
            </a:r>
            <a:r>
              <a:rPr lang="en-GB" dirty="0"/>
              <a:t>)</a:t>
            </a:r>
          </a:p>
          <a:p>
            <a:r>
              <a:rPr lang="de-DE" dirty="0"/>
              <a:t>Theta =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Θ</a:t>
            </a:r>
            <a:endParaRPr lang="de-DE" sz="1200" b="0" i="0" kern="1200" dirty="0">
              <a:solidFill>
                <a:schemeClr val="tx1"/>
              </a:solidFill>
              <a:effectLst/>
              <a:latin typeface="Frutiger LT Com 55 Roman" pitchFamily="34" charset="0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Psi =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ψ</a:t>
            </a:r>
            <a:endParaRPr lang="de-DE" sz="1200" b="0" i="0" kern="1200" dirty="0">
              <a:solidFill>
                <a:schemeClr val="tx1"/>
              </a:solidFill>
              <a:effectLst/>
              <a:latin typeface="Frutiger LT Com 55 Roman" pitchFamily="34" charset="0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Delta =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δ</a:t>
            </a:r>
            <a:endParaRPr lang="de-DE" dirty="0"/>
          </a:p>
          <a:p>
            <a:endParaRPr lang="de-DE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0283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1715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934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 = 0.5 *a *t^2</a:t>
            </a:r>
          </a:p>
          <a:p>
            <a:r>
              <a:rPr lang="de-DE" dirty="0"/>
              <a:t>F = P / v        a = P/(v*m)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8663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 = 0.5 *a *t^2</a:t>
            </a:r>
          </a:p>
          <a:p>
            <a:r>
              <a:rPr lang="de-DE" dirty="0"/>
              <a:t>F = P / v        a = P/(v*m)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6619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3423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Mittelspur Regelung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6571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82550" y="617538"/>
            <a:ext cx="4775200" cy="2686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8830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Die </a:t>
            </a:r>
            <a:r>
              <a:rPr lang="en-GB" dirty="0" err="1"/>
              <a:t>Idee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Masterarbeit</a:t>
            </a:r>
            <a:r>
              <a:rPr lang="en-GB" dirty="0"/>
              <a:t> </a:t>
            </a:r>
            <a:r>
              <a:rPr lang="en-GB" dirty="0" err="1"/>
              <a:t>kam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Driverless</a:t>
            </a:r>
          </a:p>
          <a:p>
            <a:r>
              <a:rPr lang="en-GB" dirty="0" err="1"/>
              <a:t>Aufgabenstellung</a:t>
            </a:r>
            <a:r>
              <a:rPr lang="en-GB" dirty="0"/>
              <a:t> </a:t>
            </a:r>
            <a:r>
              <a:rPr lang="en-GB" dirty="0" err="1"/>
              <a:t>beschreiben</a:t>
            </a:r>
            <a:r>
              <a:rPr lang="en-GB" dirty="0"/>
              <a:t>. </a:t>
            </a:r>
          </a:p>
          <a:p>
            <a:r>
              <a:rPr lang="en-GB" dirty="0" err="1"/>
              <a:t>Masterarbeit</a:t>
            </a:r>
            <a:r>
              <a:rPr lang="en-GB" dirty="0"/>
              <a:t> </a:t>
            </a:r>
            <a:r>
              <a:rPr lang="en-GB" dirty="0" err="1"/>
              <a:t>geht</a:t>
            </a:r>
            <a:r>
              <a:rPr lang="en-GB" dirty="0"/>
              <a:t> </a:t>
            </a:r>
            <a:r>
              <a:rPr lang="en-GB" dirty="0" err="1"/>
              <a:t>über</a:t>
            </a:r>
            <a:r>
              <a:rPr lang="en-GB" dirty="0"/>
              <a:t> die </a:t>
            </a:r>
            <a:r>
              <a:rPr lang="en-GB" dirty="0" err="1"/>
              <a:t>Entwicklung</a:t>
            </a:r>
            <a:r>
              <a:rPr lang="en-GB" dirty="0"/>
              <a:t> und </a:t>
            </a:r>
            <a:r>
              <a:rPr lang="en-GB" dirty="0" err="1"/>
              <a:t>Auslegung</a:t>
            </a:r>
            <a:r>
              <a:rPr lang="en-GB" dirty="0"/>
              <a:t> des MPC </a:t>
            </a:r>
            <a:r>
              <a:rPr lang="en-GB" dirty="0" err="1"/>
              <a:t>für</a:t>
            </a:r>
            <a:r>
              <a:rPr lang="en-GB" dirty="0"/>
              <a:t> das </a:t>
            </a:r>
            <a:r>
              <a:rPr lang="en-GB" dirty="0" err="1"/>
              <a:t>Driverlessprojekt</a:t>
            </a:r>
            <a:endParaRPr lang="en-GB" dirty="0"/>
          </a:p>
          <a:p>
            <a:r>
              <a:rPr lang="en-GB" dirty="0"/>
              <a:t>MPC </a:t>
            </a:r>
            <a:r>
              <a:rPr lang="en-GB" dirty="0" err="1"/>
              <a:t>vereint</a:t>
            </a:r>
            <a:r>
              <a:rPr lang="en-GB" dirty="0"/>
              <a:t> die </a:t>
            </a:r>
            <a:r>
              <a:rPr lang="en-GB" dirty="0" err="1"/>
              <a:t>Regelung</a:t>
            </a:r>
            <a:r>
              <a:rPr lang="en-GB" dirty="0"/>
              <a:t> und </a:t>
            </a:r>
            <a:r>
              <a:rPr lang="en-GB" dirty="0" err="1"/>
              <a:t>Planung</a:t>
            </a:r>
            <a:r>
              <a:rPr lang="en-GB" dirty="0"/>
              <a:t> und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daher</a:t>
            </a:r>
            <a:r>
              <a:rPr lang="en-GB" dirty="0"/>
              <a:t> </a:t>
            </a:r>
            <a:r>
              <a:rPr lang="en-GB" dirty="0" err="1"/>
              <a:t>sehr</a:t>
            </a:r>
            <a:r>
              <a:rPr lang="en-GB" dirty="0"/>
              <a:t> </a:t>
            </a:r>
            <a:r>
              <a:rPr lang="en-GB" dirty="0" err="1"/>
              <a:t>mächtig</a:t>
            </a:r>
            <a:r>
              <a:rPr lang="en-GB" dirty="0"/>
              <a:t> und gut </a:t>
            </a:r>
            <a:r>
              <a:rPr lang="en-GB" dirty="0" err="1"/>
              <a:t>anpassbar</a:t>
            </a:r>
            <a:endParaRPr lang="en-GB" dirty="0"/>
          </a:p>
          <a:p>
            <a:r>
              <a:rPr lang="en-GB" dirty="0"/>
              <a:t>Nur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anpassen</a:t>
            </a:r>
            <a:r>
              <a:rPr lang="en-GB" dirty="0"/>
              <a:t> des </a:t>
            </a:r>
            <a:r>
              <a:rPr lang="en-GB" dirty="0" err="1"/>
              <a:t>Modells</a:t>
            </a:r>
            <a:r>
              <a:rPr lang="en-GB" dirty="0"/>
              <a:t> </a:t>
            </a:r>
            <a:r>
              <a:rPr lang="en-GB" dirty="0" err="1"/>
              <a:t>ändert</a:t>
            </a:r>
            <a:r>
              <a:rPr lang="en-GB" dirty="0"/>
              <a:t>  </a:t>
            </a:r>
            <a:r>
              <a:rPr lang="en-GB" dirty="0" err="1"/>
              <a:t>sich</a:t>
            </a:r>
            <a:r>
              <a:rPr lang="en-GB" dirty="0"/>
              <a:t> </a:t>
            </a:r>
            <a:r>
              <a:rPr lang="en-GB" dirty="0" err="1"/>
              <a:t>Regelung</a:t>
            </a:r>
            <a:r>
              <a:rPr lang="en-GB" dirty="0"/>
              <a:t> und </a:t>
            </a:r>
            <a:r>
              <a:rPr lang="en-GB" dirty="0" err="1"/>
              <a:t>ideale</a:t>
            </a:r>
            <a:r>
              <a:rPr lang="en-GB" dirty="0"/>
              <a:t> </a:t>
            </a:r>
            <a:r>
              <a:rPr lang="en-GB" dirty="0" err="1"/>
              <a:t>Trajektorie</a:t>
            </a:r>
            <a:r>
              <a:rPr lang="en-GB" dirty="0"/>
              <a:t> (Regen)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1907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7638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Vorzüge MPC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940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Systemzustand ist Schätzung (nur erwähnen)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0259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Sagt das Verhalten für einen Vektor von zukünftigen Steuersignalen </a:t>
            </a:r>
            <a:r>
              <a:rPr lang="de-DE" dirty="0" err="1"/>
              <a:t>vorraus</a:t>
            </a:r>
            <a:r>
              <a:rPr lang="de-DE" dirty="0"/>
              <a:t>.</a:t>
            </a:r>
          </a:p>
          <a:p>
            <a:r>
              <a:rPr lang="de-DE" dirty="0"/>
              <a:t>Auswahl des ersten Steuersignals</a:t>
            </a:r>
          </a:p>
          <a:p>
            <a:r>
              <a:rPr lang="de-DE" dirty="0" err="1"/>
              <a:t>d_t</a:t>
            </a:r>
            <a:r>
              <a:rPr lang="de-DE" dirty="0"/>
              <a:t> erwähnen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2222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n,m,p</a:t>
            </a:r>
            <a:r>
              <a:rPr lang="de-DE" dirty="0"/>
              <a:t> positive integer,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179C7D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de-DE" dirty="0"/>
              <a:t>x ist ein subset von R^n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179C7D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de-DE" dirty="0"/>
              <a:t>X:  Eingabeparameter 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179C7D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de-DE" dirty="0"/>
              <a:t>n einflussparameter (x)</a:t>
            </a:r>
          </a:p>
          <a:p>
            <a:r>
              <a:rPr lang="de-DE" dirty="0" err="1"/>
              <a:t>f,g,h</a:t>
            </a:r>
            <a:r>
              <a:rPr lang="de-DE" dirty="0"/>
              <a:t>, real-</a:t>
            </a:r>
            <a:r>
              <a:rPr lang="de-DE" dirty="0" err="1"/>
              <a:t>valued</a:t>
            </a:r>
            <a:r>
              <a:rPr lang="de-DE" dirty="0"/>
              <a:t> </a:t>
            </a:r>
            <a:r>
              <a:rPr lang="de-DE" dirty="0" err="1"/>
              <a:t>funktionen</a:t>
            </a:r>
            <a:endParaRPr lang="de-DE" dirty="0"/>
          </a:p>
          <a:p>
            <a:r>
              <a:rPr lang="de-DE" dirty="0"/>
              <a:t>Abhängig von </a:t>
            </a:r>
            <a:r>
              <a:rPr lang="de-DE" dirty="0" err="1"/>
              <a:t>f,g,h</a:t>
            </a:r>
            <a:r>
              <a:rPr lang="de-DE" dirty="0"/>
              <a:t> welcher </a:t>
            </a:r>
            <a:r>
              <a:rPr lang="de-DE" dirty="0" err="1"/>
              <a:t>solver</a:t>
            </a:r>
            <a:r>
              <a:rPr lang="de-DE" dirty="0"/>
              <a:t> da linear, </a:t>
            </a:r>
            <a:r>
              <a:rPr lang="de-DE" dirty="0" err="1"/>
              <a:t>concex</a:t>
            </a:r>
            <a:r>
              <a:rPr lang="de-DE" dirty="0"/>
              <a:t> linear, quadratisch, nicht linear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3201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179C7D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de-DE" dirty="0"/>
              <a:t>x ist ein </a:t>
            </a:r>
            <a:r>
              <a:rPr lang="de-DE" dirty="0" err="1"/>
              <a:t>subset</a:t>
            </a:r>
            <a:r>
              <a:rPr lang="de-DE" dirty="0"/>
              <a:t> von </a:t>
            </a:r>
            <a:r>
              <a:rPr lang="de-DE" dirty="0" err="1"/>
              <a:t>R^n</a:t>
            </a:r>
            <a:r>
              <a:rPr lang="de-DE" dirty="0"/>
              <a:t>,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2087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Orientierung: Psi</a:t>
            </a:r>
          </a:p>
          <a:p>
            <a:r>
              <a:rPr lang="de-DE" dirty="0"/>
              <a:t>Lenkwinkel: Delta</a:t>
            </a:r>
          </a:p>
          <a:p>
            <a:r>
              <a:rPr lang="de-DE" dirty="0"/>
              <a:t>Zeichne an die Tafel wie x0 mit x1 zusammen hängen</a:t>
            </a:r>
          </a:p>
          <a:p>
            <a:r>
              <a:rPr lang="de-DE" dirty="0"/>
              <a:t>Überleitung zu </a:t>
            </a:r>
            <a:r>
              <a:rPr lang="de-DE" dirty="0" err="1"/>
              <a:t>constraints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1851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Steering_angle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von </a:t>
            </a:r>
            <a:r>
              <a:rPr lang="de-DE" dirty="0" err="1"/>
              <a:t>ackermann</a:t>
            </a:r>
            <a:r>
              <a:rPr lang="de-DE" dirty="0"/>
              <a:t> </a:t>
            </a:r>
            <a:r>
              <a:rPr lang="de-DE" dirty="0" err="1"/>
              <a:t>modell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8621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622301" y="2492375"/>
            <a:ext cx="10943167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622301" y="404813"/>
            <a:ext cx="10943167" cy="0"/>
          </a:xfrm>
          <a:prstGeom prst="line">
            <a:avLst/>
          </a:prstGeom>
          <a:noFill/>
          <a:ln w="508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22300" y="1773238"/>
            <a:ext cx="10944000" cy="6476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Vorname Name durch Klicken bearbeiten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622300" y="2636912"/>
            <a:ext cx="10944000" cy="338447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22300" y="476823"/>
            <a:ext cx="10944000" cy="1008140"/>
          </a:xfrm>
          <a:noFill/>
        </p:spPr>
        <p:txBody>
          <a:bodyPr/>
          <a:lstStyle>
            <a:lvl1pPr marL="0" indent="0">
              <a:defRPr sz="2800" cap="all" baseline="0"/>
            </a:lvl1pPr>
          </a:lstStyle>
          <a:p>
            <a:pPr lvl="0"/>
            <a:r>
              <a:rPr lang="de-DE" noProof="0" dirty="0"/>
              <a:t>Vortragstitel durch klicken bearbeiten</a:t>
            </a:r>
          </a:p>
        </p:txBody>
      </p:sp>
      <p:pic>
        <p:nvPicPr>
          <p:cNvPr id="9" name="Picture 9" descr="bckg_may26_large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1" t="2973" r="4705" b="27453"/>
          <a:stretch/>
        </p:blipFill>
        <p:spPr bwMode="auto">
          <a:xfrm>
            <a:off x="608211" y="2636913"/>
            <a:ext cx="10960397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 userDrawn="1"/>
        </p:nvSpPr>
        <p:spPr bwMode="auto">
          <a:xfrm>
            <a:off x="335360" y="6381328"/>
            <a:ext cx="6048672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2" y="6310039"/>
            <a:ext cx="2302948" cy="468000"/>
          </a:xfrm>
          <a:prstGeom prst="rect">
            <a:avLst/>
          </a:prstGeom>
        </p:spPr>
      </p:pic>
      <p:sp>
        <p:nvSpPr>
          <p:cNvPr id="11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8496268" y="6304668"/>
            <a:ext cx="130136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 dirty="0"/>
              <a:t>Partnerlogo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09489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622301" y="2492375"/>
            <a:ext cx="10943167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622301" y="404813"/>
            <a:ext cx="10943167" cy="0"/>
          </a:xfrm>
          <a:prstGeom prst="line">
            <a:avLst/>
          </a:prstGeom>
          <a:noFill/>
          <a:ln w="508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22300" y="1773238"/>
            <a:ext cx="10944000" cy="647622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noProof="0" dirty="0"/>
              <a:t>Vorname Name durch Klicken bearbeiten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622300" y="2636912"/>
            <a:ext cx="10944000" cy="3384470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22300" y="476823"/>
            <a:ext cx="10944000" cy="1008140"/>
          </a:xfrm>
          <a:noFill/>
        </p:spPr>
        <p:txBody>
          <a:bodyPr/>
          <a:lstStyle>
            <a:lvl1pPr marL="0" indent="0">
              <a:defRPr sz="2800" cap="all" baseline="0"/>
            </a:lvl1pPr>
          </a:lstStyle>
          <a:p>
            <a:pPr lvl="0"/>
            <a:r>
              <a:rPr lang="de-DE" noProof="0" dirty="0"/>
              <a:t>Vortragstitel durch klicken bearbeiten</a:t>
            </a: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335360" y="6381328"/>
            <a:ext cx="6048672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2" y="6310039"/>
            <a:ext cx="2302948" cy="468000"/>
          </a:xfrm>
          <a:prstGeom prst="rect">
            <a:avLst/>
          </a:prstGeom>
        </p:spPr>
      </p:pic>
      <p:sp>
        <p:nvSpPr>
          <p:cNvPr id="14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8496268" y="6304668"/>
            <a:ext cx="130136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 dirty="0"/>
              <a:t>Partnerlogo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9683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34800"/>
            <a:ext cx="10944000" cy="338554"/>
          </a:xfrm>
        </p:spPr>
        <p:txBody>
          <a:bodyPr>
            <a:spAutoFit/>
          </a:bodyPr>
          <a:lstStyle>
            <a:lvl1pPr marL="0" indent="0" defTabSz="504000">
              <a:defRPr sz="22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5805851" y="6525344"/>
            <a:ext cx="57606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Aft>
                <a:spcPct val="40000"/>
              </a:spcAft>
              <a:buFont typeface="Wingdings" pitchFamily="2" charset="2"/>
              <a:buNone/>
            </a:pPr>
            <a:fld id="{7F804833-AD97-4094-977D-9ACBF24CDD8A}" type="slidenum">
              <a:rPr lang="de-DE" altLang="de-DE" sz="1000">
                <a:solidFill>
                  <a:srgbClr val="00406F"/>
                </a:solidFill>
                <a:latin typeface="+mj-lt"/>
              </a:rPr>
              <a:pPr algn="ctr" eaLnBrk="1" hangingPunct="1">
                <a:spcAft>
                  <a:spcPct val="40000"/>
                </a:spcAft>
                <a:buFont typeface="Wingdings" pitchFamily="2" charset="2"/>
                <a:buNone/>
              </a:pPr>
              <a:t>‹#›</a:t>
            </a:fld>
            <a:endParaRPr lang="de-DE" altLang="de-DE" sz="1000" dirty="0">
              <a:solidFill>
                <a:srgbClr val="00406F"/>
              </a:solidFill>
              <a:latin typeface="+mj-lt"/>
            </a:endParaRPr>
          </a:p>
        </p:txBody>
      </p:sp>
      <p:sp>
        <p:nvSpPr>
          <p:cNvPr id="16" name="Line 8"/>
          <p:cNvSpPr>
            <a:spLocks noChangeShapeType="1"/>
          </p:cNvSpPr>
          <p:nvPr userDrawn="1"/>
        </p:nvSpPr>
        <p:spPr bwMode="auto">
          <a:xfrm>
            <a:off x="624418" y="1052736"/>
            <a:ext cx="10943167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622300" y="1484785"/>
            <a:ext cx="10944000" cy="46085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8496268" y="6304668"/>
            <a:ext cx="130136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 dirty="0"/>
              <a:t>Partnerlogo durch Klicken bearbeiten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A3D1FE4-C0E5-4F68-8E4B-3E62D20C54AB}" type="datetime1">
              <a:rPr lang="de-DE" smtClean="0"/>
              <a:t>27.04.2018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Sebastian Weller | Zwischenvortrag zur Masterarbeit</a:t>
            </a:r>
          </a:p>
        </p:txBody>
      </p:sp>
    </p:spTree>
    <p:extLst>
      <p:ext uri="{BB962C8B-B14F-4D97-AF65-F5344CB8AC3E}">
        <p14:creationId xmlns:p14="http://schemas.microsoft.com/office/powerpoint/2010/main" val="153320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34800"/>
            <a:ext cx="10944000" cy="338554"/>
          </a:xfrm>
        </p:spPr>
        <p:txBody>
          <a:bodyPr>
            <a:spAutoFit/>
          </a:bodyPr>
          <a:lstStyle>
            <a:lvl1pPr marL="0" indent="0" defTabSz="504000">
              <a:defRPr sz="22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2300" y="1484784"/>
            <a:ext cx="10944000" cy="4536604"/>
          </a:xfrm>
        </p:spPr>
        <p:txBody>
          <a:bodyPr/>
          <a:lstStyle>
            <a:lvl1pPr>
              <a:buSzPct val="75000"/>
              <a:defRPr/>
            </a:lvl1pPr>
            <a:lvl2pPr>
              <a:buSzPct val="75000"/>
              <a:defRPr/>
            </a:lvl2pPr>
            <a:lvl3pPr>
              <a:buSzPct val="75000"/>
              <a:defRPr/>
            </a:lvl3pPr>
            <a:lvl4pPr>
              <a:buSzPct val="75000"/>
              <a:defRPr/>
            </a:lvl4pPr>
            <a:lvl5pPr>
              <a:buSzPct val="75000"/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5805851" y="6525344"/>
            <a:ext cx="57606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Aft>
                <a:spcPct val="40000"/>
              </a:spcAft>
              <a:buFont typeface="Wingdings" pitchFamily="2" charset="2"/>
              <a:buNone/>
            </a:pPr>
            <a:fld id="{7F804833-AD97-4094-977D-9ACBF24CDD8A}" type="slidenum">
              <a:rPr lang="de-DE" altLang="de-DE" sz="1000">
                <a:solidFill>
                  <a:srgbClr val="00406F"/>
                </a:solidFill>
                <a:latin typeface="+mj-lt"/>
              </a:rPr>
              <a:pPr algn="ctr" eaLnBrk="1" hangingPunct="1">
                <a:spcAft>
                  <a:spcPct val="40000"/>
                </a:spcAft>
                <a:buFont typeface="Wingdings" pitchFamily="2" charset="2"/>
                <a:buNone/>
              </a:pPr>
              <a:t>‹#›</a:t>
            </a:fld>
            <a:endParaRPr lang="de-DE" altLang="de-DE" sz="1000" dirty="0">
              <a:solidFill>
                <a:srgbClr val="00406F"/>
              </a:solidFill>
              <a:latin typeface="+mj-lt"/>
            </a:endParaRPr>
          </a:p>
        </p:txBody>
      </p:sp>
      <p:sp>
        <p:nvSpPr>
          <p:cNvPr id="16" name="Line 8"/>
          <p:cNvSpPr>
            <a:spLocks noChangeShapeType="1"/>
          </p:cNvSpPr>
          <p:nvPr userDrawn="1"/>
        </p:nvSpPr>
        <p:spPr bwMode="auto">
          <a:xfrm>
            <a:off x="624418" y="1052736"/>
            <a:ext cx="10943167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8496268" y="6304668"/>
            <a:ext cx="130136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 dirty="0"/>
              <a:t>Partnerlogo durch Klicken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27.04.2018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3"/>
          </p:nvPr>
        </p:nvSpPr>
        <p:spPr>
          <a:xfrm>
            <a:off x="619495" y="6308780"/>
            <a:ext cx="3860800" cy="123111"/>
          </a:xfrm>
        </p:spPr>
        <p:txBody>
          <a:bodyPr/>
          <a:lstStyle/>
          <a:p>
            <a:r>
              <a:rPr lang="de-DE" dirty="0"/>
              <a:t>Sebastian Weller | Zwischenvortrag zur Masterarbeit </a:t>
            </a:r>
          </a:p>
        </p:txBody>
      </p:sp>
    </p:spTree>
    <p:extLst>
      <p:ext uri="{BB962C8B-B14F-4D97-AF65-F5344CB8AC3E}">
        <p14:creationId xmlns:p14="http://schemas.microsoft.com/office/powerpoint/2010/main" val="180146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622301" y="2492375"/>
            <a:ext cx="10943167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622301" y="404813"/>
            <a:ext cx="10943167" cy="0"/>
          </a:xfrm>
          <a:prstGeom prst="line">
            <a:avLst/>
          </a:prstGeom>
          <a:noFill/>
          <a:ln w="508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622300" y="2636912"/>
            <a:ext cx="10944000" cy="3384470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335360" y="6381328"/>
            <a:ext cx="6048672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2" y="6310039"/>
            <a:ext cx="2302948" cy="468000"/>
          </a:xfrm>
          <a:prstGeom prst="rect">
            <a:avLst/>
          </a:prstGeom>
        </p:spPr>
      </p:pic>
      <p:sp>
        <p:nvSpPr>
          <p:cNvPr id="2" name="Textfeld 1"/>
          <p:cNvSpPr txBox="1"/>
          <p:nvPr userDrawn="1"/>
        </p:nvSpPr>
        <p:spPr>
          <a:xfrm>
            <a:off x="622300" y="735087"/>
            <a:ext cx="8448939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2400" dirty="0">
                <a:latin typeface="+mj-lt"/>
              </a:rPr>
              <a:t>Vielen Dank für Ihre Aufmerksamkeit</a:t>
            </a:r>
          </a:p>
        </p:txBody>
      </p:sp>
      <p:sp>
        <p:nvSpPr>
          <p:cNvPr id="10" name="Inhaltsplatzhalter 14"/>
          <p:cNvSpPr>
            <a:spLocks noGrp="1"/>
          </p:cNvSpPr>
          <p:nvPr>
            <p:ph sz="quarter" idx="12" hasCustomPrompt="1"/>
          </p:nvPr>
        </p:nvSpPr>
        <p:spPr>
          <a:xfrm>
            <a:off x="622301" y="1772816"/>
            <a:ext cx="4417583" cy="215410"/>
          </a:xfrm>
        </p:spPr>
        <p:txBody>
          <a:bodyPr/>
          <a:lstStyle>
            <a:lvl1pPr marL="0" indent="0">
              <a:spcAft>
                <a:spcPts val="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 marL="360363" indent="0">
              <a:spcAft>
                <a:spcPts val="0"/>
              </a:spcAft>
              <a:buFontTx/>
              <a:buNone/>
              <a:defRPr/>
            </a:lvl2pPr>
            <a:lvl3pPr marL="720725" indent="0">
              <a:spcAft>
                <a:spcPts val="0"/>
              </a:spcAft>
              <a:buFontTx/>
              <a:buNone/>
              <a:defRPr/>
            </a:lvl3pPr>
            <a:lvl4pPr marL="1081088" indent="0">
              <a:spcAft>
                <a:spcPts val="0"/>
              </a:spcAft>
              <a:buFontTx/>
              <a:buNone/>
              <a:defRPr/>
            </a:lvl4pPr>
            <a:lvl5pPr marL="1439863" indent="0">
              <a:spcAft>
                <a:spcPts val="0"/>
              </a:spcAft>
              <a:buFontTx/>
              <a:buNone/>
              <a:defRPr/>
            </a:lvl5pPr>
          </a:lstStyle>
          <a:p>
            <a:pPr lvl="0"/>
            <a:r>
              <a:rPr lang="de-DE" dirty="0"/>
              <a:t>Vorname Name durch Klicken bearbeiten</a:t>
            </a:r>
          </a:p>
        </p:txBody>
      </p:sp>
      <p:sp>
        <p:nvSpPr>
          <p:cNvPr id="13" name="Inhaltsplatzhalter 14"/>
          <p:cNvSpPr>
            <a:spLocks noGrp="1"/>
          </p:cNvSpPr>
          <p:nvPr>
            <p:ph sz="quarter" idx="13" hasCustomPrompt="1"/>
          </p:nvPr>
        </p:nvSpPr>
        <p:spPr>
          <a:xfrm>
            <a:off x="622301" y="2027489"/>
            <a:ext cx="4417583" cy="212098"/>
          </a:xfrm>
        </p:spPr>
        <p:txBody>
          <a:bodyPr/>
          <a:lstStyle>
            <a:lvl1pPr marL="0" indent="0">
              <a:spcAft>
                <a:spcPts val="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 marL="360363" indent="0">
              <a:spcAft>
                <a:spcPts val="0"/>
              </a:spcAft>
              <a:buFontTx/>
              <a:buNone/>
              <a:defRPr/>
            </a:lvl2pPr>
            <a:lvl3pPr marL="720725" indent="0">
              <a:spcAft>
                <a:spcPts val="0"/>
              </a:spcAft>
              <a:buFontTx/>
              <a:buNone/>
              <a:defRPr/>
            </a:lvl3pPr>
            <a:lvl4pPr marL="1081088" indent="0">
              <a:spcAft>
                <a:spcPts val="0"/>
              </a:spcAft>
              <a:buFontTx/>
              <a:buNone/>
              <a:defRPr/>
            </a:lvl4pPr>
            <a:lvl5pPr marL="1439863" indent="0">
              <a:spcAft>
                <a:spcPts val="0"/>
              </a:spcAft>
              <a:buFontTx/>
              <a:buNone/>
              <a:defRPr/>
            </a:lvl5pPr>
          </a:lstStyle>
          <a:p>
            <a:pPr lvl="0"/>
            <a:r>
              <a:rPr lang="de-DE" dirty="0"/>
              <a:t>E-Mail durch Klicken bearbeiten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8496268" y="6304668"/>
            <a:ext cx="130136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 dirty="0"/>
              <a:t>Partnerlogo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3584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2301" y="334963"/>
            <a:ext cx="10943167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9234" y="1773238"/>
            <a:ext cx="10943167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29" name="Line 7"/>
          <p:cNvSpPr>
            <a:spLocks noChangeShapeType="1"/>
          </p:cNvSpPr>
          <p:nvPr/>
        </p:nvSpPr>
        <p:spPr bwMode="auto">
          <a:xfrm flipV="1">
            <a:off x="626534" y="6165850"/>
            <a:ext cx="10943167" cy="0"/>
          </a:xfrm>
          <a:prstGeom prst="line">
            <a:avLst/>
          </a:prstGeom>
          <a:noFill/>
          <a:ln w="3175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0" name="Grafik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17962" y="6300028"/>
            <a:ext cx="1550647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619495" y="6308780"/>
            <a:ext cx="3860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 dirty="0"/>
              <a:t>M. Hiller | Zwischenvortrag zur Masterarbeit 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>
          <a:xfrm>
            <a:off x="619495" y="6546611"/>
            <a:ext cx="2844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5637F46E-A6F7-4064-A77F-994C18936427}" type="datetime1">
              <a:rPr lang="de-DE" smtClean="0"/>
              <a:t>27.04.2018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4" r:id="rId2"/>
    <p:sldLayoutId id="2147483690" r:id="rId3"/>
    <p:sldLayoutId id="2147483695" r:id="rId4"/>
    <p:sldLayoutId id="2147483696" r:id="rId5"/>
  </p:sldLayoutIdLst>
  <p:hf sldNum="0" hdr="0"/>
  <p:txStyles>
    <p:titleStyle>
      <a:lvl1pPr algn="l" defTabSz="503238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503238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defTabSz="503238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defTabSz="503238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defTabSz="503238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58775" indent="-358775" algn="l" defTabSz="358775" rtl="0" eaLnBrk="1" fontAlgn="base" hangingPunct="1">
        <a:spcBef>
          <a:spcPct val="0"/>
        </a:spcBef>
        <a:spcAft>
          <a:spcPts val="9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19138" indent="-358775" algn="l" defTabSz="358775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079500" indent="-358775" algn="l" defTabSz="358775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1439863" indent="-358775" algn="l" defTabSz="358775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1798638" indent="-358775" algn="l" defTabSz="358775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18875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3447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8019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2591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lipartpanda.com/clipart_images/photo-of-magnifying-glass-3817541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e.wikidpedia.org/wiki/Lineare_Optimierung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  <a:p>
            <a:pPr algn="r"/>
            <a:r>
              <a:rPr lang="de-DE" dirty="0"/>
              <a:t>27. April 2018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Modellfehler in optimierungsbasierter kombinierter Planung und Regelung für Rennwagen</a:t>
            </a:r>
            <a:endParaRPr lang="de-DE" sz="3200" dirty="0"/>
          </a:p>
        </p:txBody>
      </p:sp>
      <p:sp>
        <p:nvSpPr>
          <p:cNvPr id="6" name="Untertitel 4"/>
          <p:cNvSpPr txBox="1">
            <a:spLocks/>
          </p:cNvSpPr>
          <p:nvPr/>
        </p:nvSpPr>
        <p:spPr bwMode="auto">
          <a:xfrm>
            <a:off x="1991544" y="1772816"/>
            <a:ext cx="5832648" cy="647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None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Sebastian Weller – Zwischenvortrag zur Masterarbeit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DC16B-D5D0-4F66-94C1-8A7671877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Predictive</a:t>
            </a:r>
            <a:r>
              <a:rPr lang="de-DE" dirty="0"/>
              <a:t> Control</a:t>
            </a:r>
            <a:endParaRPr lang="en-GB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1410B4DA-401A-44AC-88ED-F91354C267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BBAA135-B458-4E2B-A61C-5D9B1C90D6C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A3D1FE4-C0E5-4F68-8E4B-3E62D20C54AB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E4009E-5F40-4906-8BAC-31B34DCB21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Sebastian Weller | Zwischenvortrag zur Masterarbeit</a:t>
            </a:r>
            <a:endParaRPr lang="de-DE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4D9CBBE-7B6E-467C-9DD1-5AC8A12A4A20}"/>
              </a:ext>
            </a:extLst>
          </p:cNvPr>
          <p:cNvSpPr/>
          <p:nvPr/>
        </p:nvSpPr>
        <p:spPr bwMode="auto">
          <a:xfrm>
            <a:off x="2956282" y="2450327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ct val="40000"/>
              </a:spcAft>
            </a:pPr>
            <a:endParaRPr lang="en-GB" sz="2000"/>
          </a:p>
        </p:txBody>
      </p:sp>
      <p:sp>
        <p:nvSpPr>
          <p:cNvPr id="8" name="Abgerundetes Rechteck 37">
            <a:extLst>
              <a:ext uri="{FF2B5EF4-FFF2-40B4-BE49-F238E27FC236}">
                <a16:creationId xmlns:a16="http://schemas.microsoft.com/office/drawing/2014/main" id="{94997762-2AFE-4FAC-BBED-5F3F86A92AB6}"/>
              </a:ext>
            </a:extLst>
          </p:cNvPr>
          <p:cNvSpPr/>
          <p:nvPr/>
        </p:nvSpPr>
        <p:spPr>
          <a:xfrm>
            <a:off x="1145739" y="2633387"/>
            <a:ext cx="2808311" cy="431775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rgbClr val="002060"/>
                </a:solidFill>
              </a:rPr>
              <a:t>S</a:t>
            </a:r>
            <a:r>
              <a:rPr lang="en-GB" sz="2000" b="1" dirty="0" err="1">
                <a:solidFill>
                  <a:srgbClr val="002060"/>
                </a:solidFill>
              </a:rPr>
              <a:t>ystembeschreibung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9" name="Abgerundetes Rechteck 18">
            <a:extLst>
              <a:ext uri="{FF2B5EF4-FFF2-40B4-BE49-F238E27FC236}">
                <a16:creationId xmlns:a16="http://schemas.microsoft.com/office/drawing/2014/main" id="{43E12D17-820C-42EF-B754-F82704B0AEB9}"/>
              </a:ext>
            </a:extLst>
          </p:cNvPr>
          <p:cNvSpPr/>
          <p:nvPr/>
        </p:nvSpPr>
        <p:spPr>
          <a:xfrm>
            <a:off x="6825736" y="2567416"/>
            <a:ext cx="1342565" cy="571283"/>
          </a:xfrm>
          <a:prstGeom prst="roundRect">
            <a:avLst>
              <a:gd name="adj" fmla="val 0"/>
            </a:avLst>
          </a:prstGeom>
          <a:solidFill>
            <a:srgbClr val="95BBE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rgbClr val="002060"/>
                </a:solidFill>
              </a:rPr>
              <a:t>Prozess / System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10" name="Abgerundetes Rechteck 18">
            <a:extLst>
              <a:ext uri="{FF2B5EF4-FFF2-40B4-BE49-F238E27FC236}">
                <a16:creationId xmlns:a16="http://schemas.microsoft.com/office/drawing/2014/main" id="{6BBA067C-2A5D-4FC6-B5F3-6E33E5BE4FF1}"/>
              </a:ext>
            </a:extLst>
          </p:cNvPr>
          <p:cNvSpPr/>
          <p:nvPr/>
        </p:nvSpPr>
        <p:spPr>
          <a:xfrm>
            <a:off x="4579488" y="2603586"/>
            <a:ext cx="1207820" cy="498943"/>
          </a:xfrm>
          <a:prstGeom prst="roundRect">
            <a:avLst>
              <a:gd name="adj" fmla="val 0"/>
            </a:avLst>
          </a:prstGeom>
          <a:solidFill>
            <a:srgbClr val="95BBE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rgbClr val="002060"/>
                </a:solidFill>
              </a:rPr>
              <a:t>MPC</a:t>
            </a:r>
            <a:endParaRPr lang="en-GB" sz="2000" b="1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27">
            <a:extLst>
              <a:ext uri="{FF2B5EF4-FFF2-40B4-BE49-F238E27FC236}">
                <a16:creationId xmlns:a16="http://schemas.microsoft.com/office/drawing/2014/main" id="{1F83B417-8B87-451D-96DD-A001B335378A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 bwMode="auto">
          <a:xfrm>
            <a:off x="5787308" y="2853058"/>
            <a:ext cx="1038428" cy="0"/>
          </a:xfrm>
          <a:prstGeom prst="straightConnector1">
            <a:avLst/>
          </a:prstGeom>
          <a:ln w="285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34">
            <a:extLst>
              <a:ext uri="{FF2B5EF4-FFF2-40B4-BE49-F238E27FC236}">
                <a16:creationId xmlns:a16="http://schemas.microsoft.com/office/drawing/2014/main" id="{91B5AC79-EE44-4A45-91CA-014B5038883B}"/>
              </a:ext>
            </a:extLst>
          </p:cNvPr>
          <p:cNvCxnSpPr>
            <a:cxnSpLocks/>
            <a:stCxn id="9" idx="3"/>
          </p:cNvCxnSpPr>
          <p:nvPr/>
        </p:nvCxnSpPr>
        <p:spPr bwMode="auto">
          <a:xfrm flipV="1">
            <a:off x="8168301" y="2849740"/>
            <a:ext cx="1145598" cy="3318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37">
            <a:extLst>
              <a:ext uri="{FF2B5EF4-FFF2-40B4-BE49-F238E27FC236}">
                <a16:creationId xmlns:a16="http://schemas.microsoft.com/office/drawing/2014/main" id="{A6D88116-99C7-483C-9283-7546521CCB1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902819" y="2854781"/>
            <a:ext cx="19896" cy="1284754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9">
            <a:extLst>
              <a:ext uri="{FF2B5EF4-FFF2-40B4-BE49-F238E27FC236}">
                <a16:creationId xmlns:a16="http://schemas.microsoft.com/office/drawing/2014/main" id="{0C856138-065E-4DBE-9A97-E1BE3CE46EBA}"/>
              </a:ext>
            </a:extLst>
          </p:cNvPr>
          <p:cNvCxnSpPr>
            <a:cxnSpLocks/>
            <a:stCxn id="29" idx="3"/>
            <a:endCxn id="10" idx="2"/>
          </p:cNvCxnSpPr>
          <p:nvPr/>
        </p:nvCxnSpPr>
        <p:spPr bwMode="auto">
          <a:xfrm flipV="1">
            <a:off x="4266769" y="3102529"/>
            <a:ext cx="916629" cy="663953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40">
            <a:extLst>
              <a:ext uri="{FF2B5EF4-FFF2-40B4-BE49-F238E27FC236}">
                <a16:creationId xmlns:a16="http://schemas.microsoft.com/office/drawing/2014/main" id="{672AD768-8FC4-4CBD-886E-4BE3BEA0D49D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9538" y="4139535"/>
            <a:ext cx="3715713" cy="2654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43">
            <a:extLst>
              <a:ext uri="{FF2B5EF4-FFF2-40B4-BE49-F238E27FC236}">
                <a16:creationId xmlns:a16="http://schemas.microsoft.com/office/drawing/2014/main" id="{AE7A79CD-F82D-46C4-BE91-6B394DC4FEAE}"/>
              </a:ext>
            </a:extLst>
          </p:cNvPr>
          <p:cNvSpPr txBox="1"/>
          <p:nvPr/>
        </p:nvSpPr>
        <p:spPr>
          <a:xfrm>
            <a:off x="5863161" y="2422233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en-GB" sz="2000" kern="0" dirty="0">
                <a:solidFill>
                  <a:srgbClr val="000000"/>
                </a:solidFill>
                <a:latin typeface="Arial"/>
              </a:rPr>
              <a:t>Input</a:t>
            </a:r>
          </a:p>
        </p:txBody>
      </p:sp>
      <p:sp>
        <p:nvSpPr>
          <p:cNvPr id="26" name="TextBox 44">
            <a:extLst>
              <a:ext uri="{FF2B5EF4-FFF2-40B4-BE49-F238E27FC236}">
                <a16:creationId xmlns:a16="http://schemas.microsoft.com/office/drawing/2014/main" id="{B95D3980-1926-4775-B56F-B07FAFE278B6}"/>
              </a:ext>
            </a:extLst>
          </p:cNvPr>
          <p:cNvSpPr txBox="1"/>
          <p:nvPr/>
        </p:nvSpPr>
        <p:spPr>
          <a:xfrm>
            <a:off x="8317016" y="2360727"/>
            <a:ext cx="1196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en-GB" sz="2000" kern="0" dirty="0">
                <a:solidFill>
                  <a:srgbClr val="000000"/>
                </a:solidFill>
                <a:latin typeface="Arial"/>
              </a:rPr>
              <a:t>Output</a:t>
            </a:r>
          </a:p>
        </p:txBody>
      </p:sp>
      <p:sp>
        <p:nvSpPr>
          <p:cNvPr id="27" name="TextBox 45">
            <a:extLst>
              <a:ext uri="{FF2B5EF4-FFF2-40B4-BE49-F238E27FC236}">
                <a16:creationId xmlns:a16="http://schemas.microsoft.com/office/drawing/2014/main" id="{42DDD656-58FE-4267-BA98-03F0B8332DE4}"/>
              </a:ext>
            </a:extLst>
          </p:cNvPr>
          <p:cNvSpPr txBox="1"/>
          <p:nvPr/>
        </p:nvSpPr>
        <p:spPr>
          <a:xfrm>
            <a:off x="5955292" y="3700165"/>
            <a:ext cx="1928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en-GB" sz="2000" kern="0" dirty="0" err="1">
                <a:solidFill>
                  <a:srgbClr val="000000"/>
                </a:solidFill>
                <a:latin typeface="Arial"/>
              </a:rPr>
              <a:t>Systemzustand</a:t>
            </a:r>
            <a:endParaRPr lang="en-GB" sz="20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Abgerundetes Rechteck 37">
            <a:extLst>
              <a:ext uri="{FF2B5EF4-FFF2-40B4-BE49-F238E27FC236}">
                <a16:creationId xmlns:a16="http://schemas.microsoft.com/office/drawing/2014/main" id="{21733AD9-6800-40CA-BEA8-8F3507D6CF33}"/>
              </a:ext>
            </a:extLst>
          </p:cNvPr>
          <p:cNvSpPr/>
          <p:nvPr/>
        </p:nvSpPr>
        <p:spPr>
          <a:xfrm>
            <a:off x="1929941" y="3550594"/>
            <a:ext cx="2336828" cy="431775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err="1">
                <a:solidFill>
                  <a:srgbClr val="002060"/>
                </a:solidFill>
              </a:rPr>
              <a:t>Kostenfunktion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30" name="Abgerundetes Rechteck 37">
            <a:extLst>
              <a:ext uri="{FF2B5EF4-FFF2-40B4-BE49-F238E27FC236}">
                <a16:creationId xmlns:a16="http://schemas.microsoft.com/office/drawing/2014/main" id="{00C8D7D7-E86B-4E7C-BDEA-62C8B9829771}"/>
              </a:ext>
            </a:extLst>
          </p:cNvPr>
          <p:cNvSpPr/>
          <p:nvPr/>
        </p:nvSpPr>
        <p:spPr>
          <a:xfrm>
            <a:off x="1929940" y="1716907"/>
            <a:ext cx="2336829" cy="431775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rgbClr val="002060"/>
                </a:solidFill>
              </a:rPr>
              <a:t>Constraints</a:t>
            </a:r>
          </a:p>
        </p:txBody>
      </p:sp>
      <p:cxnSp>
        <p:nvCxnSpPr>
          <p:cNvPr id="31" name="Straight Arrow Connector 39">
            <a:extLst>
              <a:ext uri="{FF2B5EF4-FFF2-40B4-BE49-F238E27FC236}">
                <a16:creationId xmlns:a16="http://schemas.microsoft.com/office/drawing/2014/main" id="{3989CBB6-455C-45FB-BF06-46672A9B53B7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 bwMode="auto">
          <a:xfrm>
            <a:off x="3954050" y="2849275"/>
            <a:ext cx="625438" cy="3783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Straight Arrow Connector 39">
            <a:extLst>
              <a:ext uri="{FF2B5EF4-FFF2-40B4-BE49-F238E27FC236}">
                <a16:creationId xmlns:a16="http://schemas.microsoft.com/office/drawing/2014/main" id="{50867CA0-8517-4705-BBCD-1701D3080652}"/>
              </a:ext>
            </a:extLst>
          </p:cNvPr>
          <p:cNvCxnSpPr>
            <a:cxnSpLocks/>
            <a:stCxn id="30" idx="3"/>
            <a:endCxn id="10" idx="0"/>
          </p:cNvCxnSpPr>
          <p:nvPr/>
        </p:nvCxnSpPr>
        <p:spPr bwMode="auto">
          <a:xfrm>
            <a:off x="4266769" y="1932795"/>
            <a:ext cx="916629" cy="67079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Arrow Connector 39">
            <a:extLst>
              <a:ext uri="{FF2B5EF4-FFF2-40B4-BE49-F238E27FC236}">
                <a16:creationId xmlns:a16="http://schemas.microsoft.com/office/drawing/2014/main" id="{7D556CC7-22E2-4941-92F5-0B85D05609EF}"/>
              </a:ext>
            </a:extLst>
          </p:cNvPr>
          <p:cNvCxnSpPr>
            <a:cxnSpLocks/>
            <a:endCxn id="10" idx="2"/>
          </p:cNvCxnSpPr>
          <p:nvPr/>
        </p:nvCxnSpPr>
        <p:spPr bwMode="auto">
          <a:xfrm flipH="1" flipV="1">
            <a:off x="5183398" y="3102529"/>
            <a:ext cx="22014" cy="103700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863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5F1DBD-1CBC-439E-BCA2-652639AB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Predictive</a:t>
            </a:r>
            <a:r>
              <a:rPr lang="de-DE" dirty="0"/>
              <a:t> Control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5BF26-CB00-42E6-A283-172FD1B7BF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5C86885-0ED8-4B42-AC7A-DDD1B5812CC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48EA9F-6966-49D1-8EA9-63433DF64B5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A3D1FE4-C0E5-4F68-8E4B-3E62D20C54AB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9192DD-082B-43A0-BBCD-C299F321A7E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Sebastian Weller | Zwischenvortrag zur Masterarbeit</a:t>
            </a:r>
            <a:endParaRPr lang="de-DE" dirty="0"/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CCB6A84D-C906-44BD-B376-2180F6201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605" y="1196753"/>
            <a:ext cx="6732240" cy="4858021"/>
          </a:xfrm>
          <a:prstGeom prst="rect">
            <a:avLst/>
          </a:prstGeom>
        </p:spPr>
      </p:pic>
      <p:sp>
        <p:nvSpPr>
          <p:cNvPr id="8" name="Textfeld 9">
            <a:extLst>
              <a:ext uri="{FF2B5EF4-FFF2-40B4-BE49-F238E27FC236}">
                <a16:creationId xmlns:a16="http://schemas.microsoft.com/office/drawing/2014/main" id="{B642ED8D-C469-424A-B564-33B30C673A99}"/>
              </a:ext>
            </a:extLst>
          </p:cNvPr>
          <p:cNvSpPr txBox="1"/>
          <p:nvPr/>
        </p:nvSpPr>
        <p:spPr>
          <a:xfrm>
            <a:off x="9591409" y="5733256"/>
            <a:ext cx="92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900" kern="0" dirty="0">
                <a:solidFill>
                  <a:srgbClr val="000000"/>
                </a:solidFill>
                <a:latin typeface="Arial"/>
              </a:rPr>
              <a:t>[MPC ]</a:t>
            </a:r>
            <a:endParaRPr lang="en-GB" sz="900" kern="0" dirty="0" err="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5844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D1A0C8-B903-4D3C-9095-D134DB55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Predictive</a:t>
            </a:r>
            <a:r>
              <a:rPr lang="de-DE" dirty="0"/>
              <a:t> Control - Optimierung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D48E7D-3D90-4B66-914E-79F3BDA75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Optimierung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skalaren</a:t>
            </a:r>
            <a:r>
              <a:rPr lang="en-GB" dirty="0"/>
              <a:t> </a:t>
            </a:r>
            <a:r>
              <a:rPr lang="en-GB" dirty="0" err="1"/>
              <a:t>Zielfunktion</a:t>
            </a:r>
            <a:r>
              <a:rPr lang="en-GB" dirty="0"/>
              <a:t> in </a:t>
            </a:r>
            <a:r>
              <a:rPr lang="en-GB" dirty="0" err="1"/>
              <a:t>einem</a:t>
            </a:r>
            <a:r>
              <a:rPr lang="en-GB" dirty="0"/>
              <a:t> </a:t>
            </a:r>
            <a:r>
              <a:rPr lang="en-GB" dirty="0" err="1"/>
              <a:t>eingeschränkten</a:t>
            </a:r>
            <a:r>
              <a:rPr lang="en-GB" dirty="0"/>
              <a:t> </a:t>
            </a:r>
            <a:r>
              <a:rPr lang="en-GB" dirty="0" err="1"/>
              <a:t>Bereich</a:t>
            </a:r>
            <a:endParaRPr lang="en-GB" dirty="0"/>
          </a:p>
          <a:p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55617E-6BB2-4E9E-8222-C13980224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C862B3-9ED9-4F8E-ABFE-D69E96A433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Sebastian Weller | Zwischenvortrag zur Masterarbeit </a:t>
            </a:r>
            <a:endParaRPr lang="de-DE" dirty="0"/>
          </a:p>
        </p:txBody>
      </p:sp>
      <p:pic>
        <p:nvPicPr>
          <p:cNvPr id="7" name="Picture 2" descr="https://upload.wikimedia.org/wikipedia/commons/d/df/NichtlinearesProgramm.jpg">
            <a:extLst>
              <a:ext uri="{FF2B5EF4-FFF2-40B4-BE49-F238E27FC236}">
                <a16:creationId xmlns:a16="http://schemas.microsoft.com/office/drawing/2014/main" id="{B16AFF0F-2B4A-4187-80E6-633A80279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6" y="2492896"/>
            <a:ext cx="3493043" cy="323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FCBE994-7B1E-4B43-81E0-EB414A235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5" y="3068960"/>
            <a:ext cx="6038827" cy="1749015"/>
          </a:xfrm>
          <a:prstGeom prst="rect">
            <a:avLst/>
          </a:prstGeom>
        </p:spPr>
      </p:pic>
      <p:sp>
        <p:nvSpPr>
          <p:cNvPr id="8" name="Textfeld 9">
            <a:extLst>
              <a:ext uri="{FF2B5EF4-FFF2-40B4-BE49-F238E27FC236}">
                <a16:creationId xmlns:a16="http://schemas.microsoft.com/office/drawing/2014/main" id="{3D34D4BA-9C3E-4946-9040-8CF705BA4D60}"/>
              </a:ext>
            </a:extLst>
          </p:cNvPr>
          <p:cNvSpPr txBox="1"/>
          <p:nvPr/>
        </p:nvSpPr>
        <p:spPr>
          <a:xfrm>
            <a:off x="10141541" y="5527408"/>
            <a:ext cx="92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900" kern="0" dirty="0">
                <a:solidFill>
                  <a:srgbClr val="000000"/>
                </a:solidFill>
                <a:latin typeface="Arial"/>
              </a:rPr>
              <a:t>[</a:t>
            </a:r>
            <a:r>
              <a:rPr lang="de-DE" sz="900" kern="0" dirty="0" err="1">
                <a:solidFill>
                  <a:srgbClr val="000000"/>
                </a:solidFill>
                <a:latin typeface="Arial"/>
              </a:rPr>
              <a:t>Opt</a:t>
            </a:r>
            <a:r>
              <a:rPr lang="de-DE" sz="900" kern="0" dirty="0">
                <a:solidFill>
                  <a:srgbClr val="000000"/>
                </a:solidFill>
                <a:latin typeface="Arial"/>
              </a:rPr>
              <a:t> ]</a:t>
            </a:r>
            <a:endParaRPr lang="en-GB" sz="900" kern="0" dirty="0" err="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4388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F683A-2A7F-4325-A862-1AE887008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Predictive</a:t>
            </a:r>
            <a:r>
              <a:rPr lang="de-DE" dirty="0"/>
              <a:t> Control - Optimierung</a:t>
            </a:r>
            <a:endParaRPr lang="en-GB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7DB78DE-C24C-40A7-8CCA-FBC5722CB0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07BC68-4B5A-4C82-9F77-91718A58632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A3D1FE4-C0E5-4F68-8E4B-3E62D20C54AB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8DAF6A2-113B-4B2A-BC12-5FB60F2DF38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Sebastian Weller | Zwischenvortrag zur Masterarbeit</a:t>
            </a:r>
            <a:endParaRPr lang="de-D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5543882-690A-4306-9E5B-81A60D6457F5}"/>
              </a:ext>
            </a:extLst>
          </p:cNvPr>
          <p:cNvSpPr txBox="1">
            <a:spLocks/>
          </p:cNvSpPr>
          <p:nvPr/>
        </p:nvSpPr>
        <p:spPr>
          <a:xfrm>
            <a:off x="1990725" y="1484784"/>
            <a:ext cx="8208000" cy="453660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kern="0"/>
              <a:t> </a:t>
            </a:r>
          </a:p>
          <a:p>
            <a:endParaRPr lang="en-GB" kern="0" dirty="0"/>
          </a:p>
        </p:txBody>
      </p:sp>
      <p:pic>
        <p:nvPicPr>
          <p:cNvPr id="14" name="Picture 2" descr="https://www.juergenzwickel.com/wp-content/uploads/2014/12/Ma%CC%88nnchen-auf-Fragezeichen.jpg">
            <a:extLst>
              <a:ext uri="{FF2B5EF4-FFF2-40B4-BE49-F238E27FC236}">
                <a16:creationId xmlns:a16="http://schemas.microsoft.com/office/drawing/2014/main" id="{CC595233-28DA-4BC2-8A9D-3B1C08A4B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5" y="3079177"/>
            <a:ext cx="2733129" cy="273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Wolke 36">
            <a:extLst>
              <a:ext uri="{FF2B5EF4-FFF2-40B4-BE49-F238E27FC236}">
                <a16:creationId xmlns:a16="http://schemas.microsoft.com/office/drawing/2014/main" id="{830C7A5D-E54C-4BB3-A487-A172A6DF368B}"/>
              </a:ext>
            </a:extLst>
          </p:cNvPr>
          <p:cNvSpPr/>
          <p:nvPr/>
        </p:nvSpPr>
        <p:spPr bwMode="auto">
          <a:xfrm>
            <a:off x="6016789" y="2123731"/>
            <a:ext cx="1085263" cy="584423"/>
          </a:xfrm>
          <a:prstGeom prst="cloud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>
              <a:spcAft>
                <a:spcPct val="40000"/>
              </a:spcAft>
            </a:pPr>
            <a:endParaRPr lang="en-GB"/>
          </a:p>
        </p:txBody>
      </p:sp>
      <p:sp>
        <p:nvSpPr>
          <p:cNvPr id="16" name="Wolke 36">
            <a:extLst>
              <a:ext uri="{FF2B5EF4-FFF2-40B4-BE49-F238E27FC236}">
                <a16:creationId xmlns:a16="http://schemas.microsoft.com/office/drawing/2014/main" id="{3049658B-D8E4-4D60-8151-BF2D6830EF51}"/>
              </a:ext>
            </a:extLst>
          </p:cNvPr>
          <p:cNvSpPr/>
          <p:nvPr/>
        </p:nvSpPr>
        <p:spPr bwMode="auto">
          <a:xfrm>
            <a:off x="5576235" y="2892241"/>
            <a:ext cx="502325" cy="313423"/>
          </a:xfrm>
          <a:prstGeom prst="cloud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>
              <a:spcAft>
                <a:spcPct val="40000"/>
              </a:spcAft>
            </a:pPr>
            <a:endParaRPr lang="en-GB"/>
          </a:p>
        </p:txBody>
      </p:sp>
      <p:sp>
        <p:nvSpPr>
          <p:cNvPr id="17" name="Wolke 17">
            <a:extLst>
              <a:ext uri="{FF2B5EF4-FFF2-40B4-BE49-F238E27FC236}">
                <a16:creationId xmlns:a16="http://schemas.microsoft.com/office/drawing/2014/main" id="{3D3A4A4B-AFF6-4B13-8734-92199C593EF9}"/>
              </a:ext>
            </a:extLst>
          </p:cNvPr>
          <p:cNvSpPr/>
          <p:nvPr/>
        </p:nvSpPr>
        <p:spPr bwMode="auto">
          <a:xfrm>
            <a:off x="7104112" y="1628800"/>
            <a:ext cx="2852832" cy="1800200"/>
          </a:xfrm>
          <a:prstGeom prst="cloud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88900"/>
            </a:sp3d>
          </a:bodyPr>
          <a:lstStyle/>
          <a:p>
            <a:pPr algn="ctr">
              <a:spcAft>
                <a:spcPts val="0"/>
              </a:spcAft>
            </a:pPr>
            <a:r>
              <a:rPr lang="de-DE" sz="2000" b="1" dirty="0">
                <a:solidFill>
                  <a:srgbClr val="C00000"/>
                </a:solidFill>
              </a:rPr>
              <a:t>Was ist g(x) und h(x) ?</a:t>
            </a:r>
            <a:endParaRPr lang="en-GB" sz="2000" b="1" dirty="0"/>
          </a:p>
        </p:txBody>
      </p:sp>
      <p:sp>
        <p:nvSpPr>
          <p:cNvPr id="18" name="Wolke 36">
            <a:extLst>
              <a:ext uri="{FF2B5EF4-FFF2-40B4-BE49-F238E27FC236}">
                <a16:creationId xmlns:a16="http://schemas.microsoft.com/office/drawing/2014/main" id="{41645187-6465-4C9C-A96C-E40E81199516}"/>
              </a:ext>
            </a:extLst>
          </p:cNvPr>
          <p:cNvSpPr/>
          <p:nvPr/>
        </p:nvSpPr>
        <p:spPr bwMode="auto">
          <a:xfrm>
            <a:off x="4459273" y="2642466"/>
            <a:ext cx="1085263" cy="584423"/>
          </a:xfrm>
          <a:prstGeom prst="cloud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>
              <a:spcAft>
                <a:spcPct val="40000"/>
              </a:spcAft>
            </a:pPr>
            <a:endParaRPr lang="en-GB"/>
          </a:p>
        </p:txBody>
      </p:sp>
      <p:sp>
        <p:nvSpPr>
          <p:cNvPr id="20" name="Wolke 17">
            <a:extLst>
              <a:ext uri="{FF2B5EF4-FFF2-40B4-BE49-F238E27FC236}">
                <a16:creationId xmlns:a16="http://schemas.microsoft.com/office/drawing/2014/main" id="{8AEADFAD-1928-4667-A61D-92F81583C767}"/>
              </a:ext>
            </a:extLst>
          </p:cNvPr>
          <p:cNvSpPr/>
          <p:nvPr/>
        </p:nvSpPr>
        <p:spPr bwMode="auto">
          <a:xfrm>
            <a:off x="2212285" y="1128017"/>
            <a:ext cx="2448272" cy="1663768"/>
          </a:xfrm>
          <a:prstGeom prst="cloud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88900"/>
            </a:sp3d>
          </a:bodyPr>
          <a:lstStyle/>
          <a:p>
            <a:pPr algn="ctr">
              <a:spcAft>
                <a:spcPts val="0"/>
              </a:spcAft>
            </a:pPr>
            <a:r>
              <a:rPr lang="de-DE" sz="2000" b="1" dirty="0">
                <a:solidFill>
                  <a:srgbClr val="C00000"/>
                </a:solidFill>
              </a:rPr>
              <a:t>Was steht in x?</a:t>
            </a:r>
            <a:endParaRPr lang="en-GB" sz="2000" b="1" dirty="0"/>
          </a:p>
        </p:txBody>
      </p:sp>
      <p:sp>
        <p:nvSpPr>
          <p:cNvPr id="19" name="Textfeld 9">
            <a:extLst>
              <a:ext uri="{FF2B5EF4-FFF2-40B4-BE49-F238E27FC236}">
                <a16:creationId xmlns:a16="http://schemas.microsoft.com/office/drawing/2014/main" id="{2A5D9AAE-ACE3-438D-BC7E-CBE10B2E2327}"/>
              </a:ext>
            </a:extLst>
          </p:cNvPr>
          <p:cNvSpPr txBox="1"/>
          <p:nvPr/>
        </p:nvSpPr>
        <p:spPr>
          <a:xfrm>
            <a:off x="6179889" y="5570599"/>
            <a:ext cx="92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900" kern="0" dirty="0">
                <a:solidFill>
                  <a:srgbClr val="000000"/>
                </a:solidFill>
                <a:latin typeface="Arial"/>
              </a:rPr>
              <a:t>[Quest ]</a:t>
            </a:r>
            <a:endParaRPr lang="en-GB" sz="900" kern="0" dirty="0" err="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7750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1CDA8-FF1F-4978-A87A-C145E412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Predictive</a:t>
            </a:r>
            <a:r>
              <a:rPr lang="de-DE" dirty="0"/>
              <a:t> Control - Zustandsbeschreibung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E4DA6B-E6A1-4C21-ACA4-E2743FD3478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A3D1FE4-C0E5-4F68-8E4B-3E62D20C54AB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977D40-5BD1-440B-88B8-FFB0F801FB0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Sebastian Weller | Zwischenvortrag zur Masterarbeit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801BE86-3D9A-4DA8-9C55-E34A169ABA66}"/>
                  </a:ext>
                </a:extLst>
              </p:cNvPr>
              <p:cNvSpPr txBox="1"/>
              <p:nvPr/>
            </p:nvSpPr>
            <p:spPr>
              <a:xfrm>
                <a:off x="2562410" y="1948867"/>
                <a:ext cx="1224136" cy="3204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58775" eaLnBrk="0" hangingPunct="0">
                  <a:spcAft>
                    <a:spcPts val="900"/>
                  </a:spcAft>
                  <a:buClr>
                    <a:srgbClr val="00406F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sz="36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sz="36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3600" b="0" i="1" kern="0" baseline="-250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36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3600" b="0" i="1" kern="0" baseline="-250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36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3600" b="0" i="1" kern="0" baseline="-250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de-DE" sz="36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de-DE" sz="36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de-DE" sz="36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3600" b="0" i="1" kern="0" baseline="-250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3600" kern="0" dirty="0" err="1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801BE86-3D9A-4DA8-9C55-E34A169AB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410" y="1948867"/>
                <a:ext cx="1224136" cy="3204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61C56E6-C6C0-4029-B5C1-E9F9C43BD7CC}"/>
                  </a:ext>
                </a:extLst>
              </p:cNvPr>
              <p:cNvSpPr txBox="1"/>
              <p:nvPr/>
            </p:nvSpPr>
            <p:spPr>
              <a:xfrm>
                <a:off x="1397703" y="2987268"/>
                <a:ext cx="1224136" cy="7925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358775" eaLnBrk="0" hangingPunct="0">
                  <a:spcAft>
                    <a:spcPts val="900"/>
                  </a:spcAft>
                  <a:buClr>
                    <a:srgbClr val="00406F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4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4400" kern="0" dirty="0" err="1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61C56E6-C6C0-4029-B5C1-E9F9C43BD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703" y="2987268"/>
                <a:ext cx="1224136" cy="7925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2317C20D-B822-426D-9EB1-C4C63E8F1C20}"/>
              </a:ext>
            </a:extLst>
          </p:cNvPr>
          <p:cNvCxnSpPr/>
          <p:nvPr/>
        </p:nvCxnSpPr>
        <p:spPr bwMode="auto">
          <a:xfrm>
            <a:off x="1631504" y="3212976"/>
            <a:ext cx="216024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73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1CDA8-FF1F-4978-A87A-C145E412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Predictive</a:t>
            </a:r>
            <a:r>
              <a:rPr lang="de-DE" dirty="0"/>
              <a:t> Control - Zustandsbeschreibung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E4DA6B-E6A1-4C21-ACA4-E2743FD3478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A3D1FE4-C0E5-4F68-8E4B-3E62D20C54AB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977D40-5BD1-440B-88B8-FFB0F801FB0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Sebastian Weller | Zwischenvortrag zur Masterarbeit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801BE86-3D9A-4DA8-9C55-E34A169ABA66}"/>
                  </a:ext>
                </a:extLst>
              </p:cNvPr>
              <p:cNvSpPr txBox="1"/>
              <p:nvPr/>
            </p:nvSpPr>
            <p:spPr>
              <a:xfrm>
                <a:off x="2562410" y="1948867"/>
                <a:ext cx="1224136" cy="3204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58775" eaLnBrk="0" hangingPunct="0">
                  <a:spcAft>
                    <a:spcPts val="900"/>
                  </a:spcAft>
                  <a:buClr>
                    <a:srgbClr val="00406F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sz="36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sz="36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3600" b="0" i="1" kern="0" baseline="-250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36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3600" b="0" i="1" kern="0" baseline="-250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36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3600" b="0" i="1" kern="0" baseline="-250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de-DE" sz="36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de-DE" sz="36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de-DE" sz="36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3600" b="0" i="1" kern="0" baseline="-250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3600" kern="0" dirty="0" err="1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801BE86-3D9A-4DA8-9C55-E34A169AB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410" y="1948867"/>
                <a:ext cx="1224136" cy="3204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fik 15">
            <a:extLst>
              <a:ext uri="{FF2B5EF4-FFF2-40B4-BE49-F238E27FC236}">
                <a16:creationId xmlns:a16="http://schemas.microsoft.com/office/drawing/2014/main" id="{661EF731-C22F-4BE1-944D-50826B8DD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602" y="2132856"/>
            <a:ext cx="2076450" cy="2200275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DC7D8A1-0982-4D81-A209-F7AD43B4CAA3}"/>
              </a:ext>
            </a:extLst>
          </p:cNvPr>
          <p:cNvCxnSpPr>
            <a:cxnSpLocks/>
          </p:cNvCxnSpPr>
          <p:nvPr/>
        </p:nvCxnSpPr>
        <p:spPr bwMode="auto">
          <a:xfrm>
            <a:off x="3066466" y="2018137"/>
            <a:ext cx="2088232" cy="114719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866C844-EDC4-4C65-B85A-B7318804D162}"/>
              </a:ext>
            </a:extLst>
          </p:cNvPr>
          <p:cNvCxnSpPr>
            <a:cxnSpLocks/>
          </p:cNvCxnSpPr>
          <p:nvPr/>
        </p:nvCxnSpPr>
        <p:spPr bwMode="auto">
          <a:xfrm>
            <a:off x="3066466" y="2425093"/>
            <a:ext cx="1584176" cy="95843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0DC101D-7D2A-4FCB-9FA9-2AA367ED7408}"/>
                  </a:ext>
                </a:extLst>
              </p:cNvPr>
              <p:cNvSpPr txBox="1"/>
              <p:nvPr/>
            </p:nvSpPr>
            <p:spPr>
              <a:xfrm>
                <a:off x="7256306" y="2132856"/>
                <a:ext cx="1224136" cy="3344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58775" eaLnBrk="0" hangingPunct="0">
                  <a:spcAft>
                    <a:spcPts val="900"/>
                  </a:spcAft>
                  <a:buClr>
                    <a:srgbClr val="00406F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sz="36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sz="36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de-DE" sz="36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sz="36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l-GR" sz="3600"/>
                                <m:t>ψ</m:t>
                              </m:r>
                            </m:e>
                            <m:e>
                              <m:r>
                                <a:rPr lang="de-DE" sz="36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l-GR" sz="3600"/>
                                <m:t>δ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3600" kern="0" dirty="0" err="1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0DC101D-7D2A-4FCB-9FA9-2AA367ED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306" y="2132856"/>
                <a:ext cx="1224136" cy="33442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E593C1A7-BC4F-4384-B5B4-3EA2BDF2A288}"/>
              </a:ext>
            </a:extLst>
          </p:cNvPr>
          <p:cNvCxnSpPr>
            <a:cxnSpLocks/>
          </p:cNvCxnSpPr>
          <p:nvPr/>
        </p:nvCxnSpPr>
        <p:spPr bwMode="auto">
          <a:xfrm>
            <a:off x="5341406" y="2132856"/>
            <a:ext cx="2088232" cy="114719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39FC24E1-495F-4900-97C4-088E9CBCFBF6}"/>
              </a:ext>
            </a:extLst>
          </p:cNvPr>
          <p:cNvCxnSpPr>
            <a:cxnSpLocks/>
          </p:cNvCxnSpPr>
          <p:nvPr/>
        </p:nvCxnSpPr>
        <p:spPr bwMode="auto">
          <a:xfrm>
            <a:off x="4938674" y="3551133"/>
            <a:ext cx="2347113" cy="1578979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61C56E6-C6C0-4029-B5C1-E9F9C43BD7CC}"/>
                  </a:ext>
                </a:extLst>
              </p:cNvPr>
              <p:cNvSpPr txBox="1"/>
              <p:nvPr/>
            </p:nvSpPr>
            <p:spPr>
              <a:xfrm>
                <a:off x="1397703" y="2987268"/>
                <a:ext cx="1224136" cy="7925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358775" eaLnBrk="0" hangingPunct="0">
                  <a:spcAft>
                    <a:spcPts val="900"/>
                  </a:spcAft>
                  <a:buClr>
                    <a:srgbClr val="00406F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4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4400" kern="0" dirty="0" err="1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61C56E6-C6C0-4029-B5C1-E9F9C43BD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703" y="2987268"/>
                <a:ext cx="1224136" cy="7925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9B5FD4B-A3FA-48CD-B8FC-DE5064243B67}"/>
              </a:ext>
            </a:extLst>
          </p:cNvPr>
          <p:cNvCxnSpPr/>
          <p:nvPr/>
        </p:nvCxnSpPr>
        <p:spPr bwMode="auto">
          <a:xfrm>
            <a:off x="7688354" y="4333131"/>
            <a:ext cx="36004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E7DAC98-1847-492D-9E80-6A50C803653D}"/>
              </a:ext>
            </a:extLst>
          </p:cNvPr>
          <p:cNvCxnSpPr/>
          <p:nvPr/>
        </p:nvCxnSpPr>
        <p:spPr bwMode="auto">
          <a:xfrm>
            <a:off x="1631504" y="3212976"/>
            <a:ext cx="216024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feld 9">
            <a:extLst>
              <a:ext uri="{FF2B5EF4-FFF2-40B4-BE49-F238E27FC236}">
                <a16:creationId xmlns:a16="http://schemas.microsoft.com/office/drawing/2014/main" id="{780DF677-9E4B-463A-93C7-E0DD34FA33CA}"/>
              </a:ext>
            </a:extLst>
          </p:cNvPr>
          <p:cNvSpPr txBox="1"/>
          <p:nvPr/>
        </p:nvSpPr>
        <p:spPr>
          <a:xfrm>
            <a:off x="6185915" y="4217018"/>
            <a:ext cx="92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900" kern="0" dirty="0">
                <a:solidFill>
                  <a:srgbClr val="000000"/>
                </a:solidFill>
                <a:latin typeface="Arial"/>
              </a:rPr>
              <a:t>[Mag ]</a:t>
            </a:r>
            <a:endParaRPr lang="en-GB" sz="900" kern="0" dirty="0" err="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5354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2787C-8CE8-4969-8D28-E9846468F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Predictive</a:t>
            </a:r>
            <a:r>
              <a:rPr lang="de-DE" dirty="0"/>
              <a:t> Control - </a:t>
            </a:r>
            <a:r>
              <a:rPr lang="de-DE" dirty="0" err="1"/>
              <a:t>Constraints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1509EF-23D2-4BE7-B5BC-17DC0DD08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Bicycle</a:t>
            </a:r>
            <a:r>
              <a:rPr lang="de-DE" dirty="0"/>
              <a:t>  Model</a:t>
            </a:r>
            <a:endParaRPr lang="en-GB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B6055478-8C8E-40C7-8CF0-1ED8747639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A48AC4-4949-4033-BDCC-5851D063FC5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3B873D-221C-4AF0-852A-15B530E9ED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Sebastian Weller | Zwischenvortrag zur Masterarbeit </a:t>
            </a:r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B406BF-6145-4BB8-9D2D-4102C5914619}"/>
              </a:ext>
            </a:extLst>
          </p:cNvPr>
          <p:cNvSpPr/>
          <p:nvPr/>
        </p:nvSpPr>
        <p:spPr bwMode="auto">
          <a:xfrm>
            <a:off x="3429152" y="3506329"/>
            <a:ext cx="58864" cy="6903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>
              <a:spcAft>
                <a:spcPct val="40000"/>
              </a:spcAft>
            </a:pPr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779FEF-D8B8-4AAF-82F1-137352C33C71}"/>
              </a:ext>
            </a:extLst>
          </p:cNvPr>
          <p:cNvCxnSpPr>
            <a:cxnSpLocks/>
          </p:cNvCxnSpPr>
          <p:nvPr/>
        </p:nvCxnSpPr>
        <p:spPr bwMode="auto">
          <a:xfrm flipV="1">
            <a:off x="2683825" y="3531206"/>
            <a:ext cx="1591674" cy="4773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010906-537E-4328-9F03-4D6FDA0A8A25}"/>
              </a:ext>
            </a:extLst>
          </p:cNvPr>
          <p:cNvCxnSpPr>
            <a:cxnSpLocks/>
          </p:cNvCxnSpPr>
          <p:nvPr/>
        </p:nvCxnSpPr>
        <p:spPr bwMode="auto">
          <a:xfrm>
            <a:off x="2691611" y="3273194"/>
            <a:ext cx="0" cy="52153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C02F84-4D5E-4C71-BA79-D8DB940A3A72}"/>
              </a:ext>
            </a:extLst>
          </p:cNvPr>
          <p:cNvCxnSpPr>
            <a:cxnSpLocks/>
          </p:cNvCxnSpPr>
          <p:nvPr/>
        </p:nvCxnSpPr>
        <p:spPr bwMode="auto">
          <a:xfrm>
            <a:off x="4268653" y="3216809"/>
            <a:ext cx="0" cy="648072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6B08991-127C-461B-9F18-6FA283E2053E}"/>
              </a:ext>
            </a:extLst>
          </p:cNvPr>
          <p:cNvSpPr/>
          <p:nvPr/>
        </p:nvSpPr>
        <p:spPr bwMode="auto">
          <a:xfrm>
            <a:off x="2490000" y="3113445"/>
            <a:ext cx="416033" cy="170776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>
              <a:spcAft>
                <a:spcPct val="40000"/>
              </a:spcAft>
            </a:pPr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91BB2C-7AB4-4EFC-A7CC-3CA58942FEB1}"/>
              </a:ext>
            </a:extLst>
          </p:cNvPr>
          <p:cNvSpPr/>
          <p:nvPr/>
        </p:nvSpPr>
        <p:spPr bwMode="auto">
          <a:xfrm>
            <a:off x="2490000" y="3801642"/>
            <a:ext cx="416033" cy="170776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>
              <a:spcAft>
                <a:spcPct val="40000"/>
              </a:spcAft>
            </a:pPr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B97D8D-E826-4563-80CE-F115DC6215EF}"/>
              </a:ext>
            </a:extLst>
          </p:cNvPr>
          <p:cNvSpPr/>
          <p:nvPr/>
        </p:nvSpPr>
        <p:spPr bwMode="auto">
          <a:xfrm>
            <a:off x="2492705" y="3445817"/>
            <a:ext cx="416033" cy="17077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>
              <a:spcAft>
                <a:spcPct val="40000"/>
              </a:spcAft>
            </a:pPr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BC88F5-53AE-4074-BB5A-957959D5D952}"/>
              </a:ext>
            </a:extLst>
          </p:cNvPr>
          <p:cNvSpPr/>
          <p:nvPr/>
        </p:nvSpPr>
        <p:spPr bwMode="auto">
          <a:xfrm rot="20095274">
            <a:off x="4041429" y="3466348"/>
            <a:ext cx="416033" cy="17077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>
              <a:spcAft>
                <a:spcPct val="40000"/>
              </a:spcAft>
            </a:pPr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0703DD-188B-49A5-84DD-87A191F789D4}"/>
              </a:ext>
            </a:extLst>
          </p:cNvPr>
          <p:cNvSpPr/>
          <p:nvPr/>
        </p:nvSpPr>
        <p:spPr bwMode="auto">
          <a:xfrm rot="20381254">
            <a:off x="4047728" y="3798226"/>
            <a:ext cx="416033" cy="170776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>
              <a:spcAft>
                <a:spcPct val="40000"/>
              </a:spcAft>
            </a:pPr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671586-32FA-46F6-BFE3-5C759CE9E2BF}"/>
              </a:ext>
            </a:extLst>
          </p:cNvPr>
          <p:cNvSpPr/>
          <p:nvPr/>
        </p:nvSpPr>
        <p:spPr bwMode="auto">
          <a:xfrm rot="19352335">
            <a:off x="4047727" y="3113445"/>
            <a:ext cx="416033" cy="170776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>
              <a:spcAft>
                <a:spcPct val="40000"/>
              </a:spcAft>
            </a:pPr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83122F-2AA0-414A-964C-34F66F3579DC}"/>
              </a:ext>
            </a:extLst>
          </p:cNvPr>
          <p:cNvSpPr/>
          <p:nvPr/>
        </p:nvSpPr>
        <p:spPr bwMode="auto">
          <a:xfrm>
            <a:off x="2371904" y="3072793"/>
            <a:ext cx="2184782" cy="936105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>
              <a:spcAft>
                <a:spcPct val="40000"/>
              </a:spcAft>
            </a:pPr>
            <a:endParaRPr lang="en-GB"/>
          </a:p>
        </p:txBody>
      </p:sp>
      <p:sp>
        <p:nvSpPr>
          <p:cNvPr id="18" name="Arrow: Down 36">
            <a:extLst>
              <a:ext uri="{FF2B5EF4-FFF2-40B4-BE49-F238E27FC236}">
                <a16:creationId xmlns:a16="http://schemas.microsoft.com/office/drawing/2014/main" id="{75164FC0-59FD-455D-8D4E-08E36C704AB2}"/>
              </a:ext>
            </a:extLst>
          </p:cNvPr>
          <p:cNvSpPr/>
          <p:nvPr/>
        </p:nvSpPr>
        <p:spPr bwMode="auto">
          <a:xfrm rot="16200000">
            <a:off x="5850762" y="3064093"/>
            <a:ext cx="695763" cy="1152128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ct val="40000"/>
              </a:spcAft>
            </a:pPr>
            <a:endParaRPr lang="en-GB"/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7DFA51BE-868A-40E4-9C43-DF02781056F2}"/>
              </a:ext>
            </a:extLst>
          </p:cNvPr>
          <p:cNvSpPr/>
          <p:nvPr/>
        </p:nvSpPr>
        <p:spPr bwMode="auto">
          <a:xfrm>
            <a:off x="8439043" y="3640158"/>
            <a:ext cx="58864" cy="6903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>
              <a:spcAft>
                <a:spcPct val="40000"/>
              </a:spcAft>
            </a:pPr>
            <a:endParaRPr lang="en-GB"/>
          </a:p>
        </p:txBody>
      </p:sp>
      <p:cxnSp>
        <p:nvCxnSpPr>
          <p:cNvPr id="20" name="Straight Connector 18">
            <a:extLst>
              <a:ext uri="{FF2B5EF4-FFF2-40B4-BE49-F238E27FC236}">
                <a16:creationId xmlns:a16="http://schemas.microsoft.com/office/drawing/2014/main" id="{79BB17FC-17B2-48D1-8DDC-27E51AB69A96}"/>
              </a:ext>
            </a:extLst>
          </p:cNvPr>
          <p:cNvCxnSpPr>
            <a:cxnSpLocks/>
          </p:cNvCxnSpPr>
          <p:nvPr/>
        </p:nvCxnSpPr>
        <p:spPr bwMode="auto">
          <a:xfrm flipV="1">
            <a:off x="7693716" y="3665035"/>
            <a:ext cx="1591674" cy="4773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3">
            <a:extLst>
              <a:ext uri="{FF2B5EF4-FFF2-40B4-BE49-F238E27FC236}">
                <a16:creationId xmlns:a16="http://schemas.microsoft.com/office/drawing/2014/main" id="{AA3BBBCC-624B-4A70-8280-B7153E76B320}"/>
              </a:ext>
            </a:extLst>
          </p:cNvPr>
          <p:cNvSpPr/>
          <p:nvPr/>
        </p:nvSpPr>
        <p:spPr bwMode="auto">
          <a:xfrm>
            <a:off x="7502596" y="3579646"/>
            <a:ext cx="416033" cy="17077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>
              <a:spcAft>
                <a:spcPct val="40000"/>
              </a:spcAft>
            </a:pPr>
            <a:endParaRPr lang="en-GB"/>
          </a:p>
        </p:txBody>
      </p:sp>
      <p:sp>
        <p:nvSpPr>
          <p:cNvPr id="22" name="Rectangle 24">
            <a:extLst>
              <a:ext uri="{FF2B5EF4-FFF2-40B4-BE49-F238E27FC236}">
                <a16:creationId xmlns:a16="http://schemas.microsoft.com/office/drawing/2014/main" id="{BF49BF45-C5AE-4C93-8964-4EB69F1B072B}"/>
              </a:ext>
            </a:extLst>
          </p:cNvPr>
          <p:cNvSpPr/>
          <p:nvPr/>
        </p:nvSpPr>
        <p:spPr bwMode="auto">
          <a:xfrm rot="20095274">
            <a:off x="9051320" y="3600177"/>
            <a:ext cx="416033" cy="17077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>
              <a:spcAft>
                <a:spcPct val="40000"/>
              </a:spcAft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649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BD5348-4643-421E-9188-02898313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Predictive</a:t>
            </a:r>
            <a:r>
              <a:rPr lang="de-DE" dirty="0"/>
              <a:t> Control – Kinematisches Modell</a:t>
            </a:r>
            <a:endParaRPr lang="en-GB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6BEC793-5C78-4851-983F-CDF6C55F14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64932B-91BC-4E3F-8BB5-9CEA34F0644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A3D1FE4-C0E5-4F68-8E4B-3E62D20C54AB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CDCB0B-60AD-41E7-8BC6-DC2BC7BA554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Sebastian Weller | Zwischenvortrag zur Masterarbeit</a:t>
            </a:r>
            <a:endParaRPr lang="de-DE" dirty="0"/>
          </a:p>
        </p:txBody>
      </p:sp>
      <p:pic>
        <p:nvPicPr>
          <p:cNvPr id="27" name="Content Placeholder 12">
            <a:extLst>
              <a:ext uri="{FF2B5EF4-FFF2-40B4-BE49-F238E27FC236}">
                <a16:creationId xmlns:a16="http://schemas.microsoft.com/office/drawing/2014/main" id="{07587715-ED46-48BB-89F8-C49790A2A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412776"/>
            <a:ext cx="6048672" cy="4365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">
                <a:extLst>
                  <a:ext uri="{FF2B5EF4-FFF2-40B4-BE49-F238E27FC236}">
                    <a16:creationId xmlns:a16="http://schemas.microsoft.com/office/drawing/2014/main" id="{D8CF7416-62ED-4FA2-9BD9-CE3D34DFD4B5}"/>
                  </a:ext>
                </a:extLst>
              </p:cNvPr>
              <p:cNvSpPr txBox="1"/>
              <p:nvPr/>
            </p:nvSpPr>
            <p:spPr>
              <a:xfrm>
                <a:off x="7104112" y="1628800"/>
                <a:ext cx="2937048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58775" eaLnBrk="0" hangingPunct="0">
                  <a:spcAft>
                    <a:spcPts val="900"/>
                  </a:spcAft>
                  <a:buClr>
                    <a:srgbClr val="00406F"/>
                  </a:buClr>
                  <a:buSzPct val="75000"/>
                </a:pPr>
                <a:r>
                  <a:rPr lang="en-GB" kern="0" dirty="0" err="1">
                    <a:solidFill>
                      <a:srgbClr val="000000"/>
                    </a:solidFill>
                    <a:latin typeface="Brush Script MT" panose="03060802040406070304" pitchFamily="66" charset="0"/>
                    <a:cs typeface="BrowalliaUPC" panose="020B0502040204020203" pitchFamily="34" charset="-34"/>
                  </a:rPr>
                  <a:t>l</a:t>
                </a:r>
                <a:r>
                  <a:rPr lang="en-GB" kern="0" baseline="-25000" dirty="0" err="1">
                    <a:solidFill>
                      <a:srgbClr val="000000"/>
                    </a:solidFill>
                    <a:latin typeface="Arial"/>
                  </a:rPr>
                  <a:t>f</a:t>
                </a:r>
                <a:r>
                  <a:rPr lang="en-GB" kern="0" baseline="-25000" dirty="0">
                    <a:solidFill>
                      <a:srgbClr val="000000"/>
                    </a:solidFill>
                    <a:latin typeface="Arial"/>
                  </a:rPr>
                  <a:t> </a:t>
                </a:r>
                <a:r>
                  <a:rPr lang="en-GB" kern="0" dirty="0">
                    <a:solidFill>
                      <a:srgbClr val="000000"/>
                    </a:solidFill>
                    <a:latin typeface="Arial"/>
                  </a:rPr>
                  <a:t>/ </a:t>
                </a:r>
                <a:r>
                  <a:rPr lang="en-GB" kern="0" dirty="0" err="1">
                    <a:solidFill>
                      <a:srgbClr val="000000"/>
                    </a:solidFill>
                    <a:latin typeface="Brush Script MT" panose="03060802040406070304" pitchFamily="66" charset="0"/>
                  </a:rPr>
                  <a:t>l</a:t>
                </a:r>
                <a:r>
                  <a:rPr lang="en-GB" kern="0" baseline="-25000" dirty="0" err="1">
                    <a:solidFill>
                      <a:srgbClr val="000000"/>
                    </a:solidFill>
                    <a:latin typeface="Arial"/>
                  </a:rPr>
                  <a:t>r</a:t>
                </a:r>
                <a:r>
                  <a:rPr lang="en-GB" kern="0" dirty="0">
                    <a:solidFill>
                      <a:srgbClr val="000000"/>
                    </a:solidFill>
                    <a:latin typeface="Arial"/>
                  </a:rPr>
                  <a:t>: </a:t>
                </a:r>
                <a:r>
                  <a:rPr lang="en-GB" sz="1600" kern="0" dirty="0" err="1">
                    <a:solidFill>
                      <a:srgbClr val="000000"/>
                    </a:solidFill>
                    <a:latin typeface="Arial"/>
                  </a:rPr>
                  <a:t>Distanz</a:t>
                </a:r>
                <a:r>
                  <a:rPr lang="en-GB" sz="1600" kern="0" dirty="0">
                    <a:solidFill>
                      <a:srgbClr val="000000"/>
                    </a:solidFill>
                    <a:latin typeface="Arial"/>
                  </a:rPr>
                  <a:t> der </a:t>
                </a:r>
                <a:r>
                  <a:rPr lang="en-GB" sz="1600" kern="0" dirty="0" err="1">
                    <a:solidFill>
                      <a:srgbClr val="000000"/>
                    </a:solidFill>
                    <a:latin typeface="Arial"/>
                  </a:rPr>
                  <a:t>Radträger</a:t>
                </a:r>
                <a:r>
                  <a:rPr lang="en-GB" sz="1600" kern="0" dirty="0">
                    <a:solidFill>
                      <a:srgbClr val="000000"/>
                    </a:solidFill>
                    <a:latin typeface="Arial"/>
                  </a:rPr>
                  <a:t>	 		</a:t>
                </a:r>
                <a:r>
                  <a:rPr lang="en-GB" sz="1600" kern="0" dirty="0" err="1">
                    <a:solidFill>
                      <a:srgbClr val="000000"/>
                    </a:solidFill>
                    <a:latin typeface="Arial"/>
                  </a:rPr>
                  <a:t>zum</a:t>
                </a:r>
                <a:r>
                  <a:rPr lang="en-GB" sz="1600" kern="0" dirty="0">
                    <a:solidFill>
                      <a:srgbClr val="000000"/>
                    </a:solidFill>
                    <a:latin typeface="Arial"/>
                  </a:rPr>
                  <a:t> </a:t>
                </a:r>
                <a:r>
                  <a:rPr lang="en-GB" sz="1600" kern="0" dirty="0" err="1">
                    <a:solidFill>
                      <a:srgbClr val="000000"/>
                    </a:solidFill>
                    <a:latin typeface="Arial"/>
                  </a:rPr>
                  <a:t>Schwerpunkt</a:t>
                </a:r>
                <a:endParaRPr lang="en-GB" sz="1600" kern="0" dirty="0">
                  <a:solidFill>
                    <a:srgbClr val="000000"/>
                  </a:solidFill>
                  <a:latin typeface="Arial"/>
                </a:endParaRPr>
              </a:p>
              <a:p>
                <a:pPr defTabSz="358775" eaLnBrk="0" hangingPunct="0">
                  <a:spcAft>
                    <a:spcPts val="900"/>
                  </a:spcAft>
                  <a:buClr>
                    <a:srgbClr val="00406F"/>
                  </a:buClr>
                  <a:buSzPct val="75000"/>
                </a:pPr>
                <a:r>
                  <a:rPr lang="el-GR" sz="1600" dirty="0"/>
                  <a:t>β</a:t>
                </a:r>
                <a:r>
                  <a:rPr lang="en-GB" sz="1600" b="1" kern="0" dirty="0">
                    <a:solidFill>
                      <a:srgbClr val="000000"/>
                    </a:solidFill>
                    <a:latin typeface="Arial"/>
                  </a:rPr>
                  <a:t>: </a:t>
                </a:r>
                <a:r>
                  <a:rPr lang="en-GB" sz="1600" kern="0" dirty="0">
                    <a:solidFill>
                      <a:srgbClr val="000000"/>
                    </a:solidFill>
                    <a:latin typeface="Arial"/>
                  </a:rPr>
                  <a:t>	 </a:t>
                </a:r>
                <a:r>
                  <a:rPr lang="en-GB" sz="1600" kern="0" dirty="0" err="1">
                    <a:solidFill>
                      <a:srgbClr val="000000"/>
                    </a:solidFill>
                    <a:latin typeface="Arial"/>
                  </a:rPr>
                  <a:t>Schwimmwinkel</a:t>
                </a:r>
                <a:endParaRPr lang="en-GB" sz="1600" kern="0" dirty="0">
                  <a:solidFill>
                    <a:srgbClr val="000000"/>
                  </a:solidFill>
                  <a:latin typeface="Arial"/>
                </a:endParaRPr>
              </a:p>
              <a:p>
                <a:pPr defTabSz="358775" eaLnBrk="0" hangingPunct="0">
                  <a:spcAft>
                    <a:spcPts val="900"/>
                  </a:spcAft>
                  <a:buClr>
                    <a:srgbClr val="00406F"/>
                  </a:buClr>
                  <a:buSzPct val="75000"/>
                </a:pPr>
                <a:r>
                  <a:rPr lang="el-GR" sz="1600" dirty="0"/>
                  <a:t>ψ</a:t>
                </a:r>
                <a:r>
                  <a:rPr lang="en-GB" sz="1600" b="1" kern="0" dirty="0">
                    <a:solidFill>
                      <a:srgbClr val="000000"/>
                    </a:solidFill>
                    <a:latin typeface="Arial"/>
                  </a:rPr>
                  <a:t>: </a:t>
                </a:r>
                <a:r>
                  <a:rPr lang="en-GB" sz="1600" kern="0" dirty="0">
                    <a:solidFill>
                      <a:srgbClr val="000000"/>
                    </a:solidFill>
                    <a:latin typeface="Arial"/>
                  </a:rPr>
                  <a:t>   </a:t>
                </a:r>
                <a:r>
                  <a:rPr lang="en-GB" sz="1600" kern="0" dirty="0" err="1">
                    <a:solidFill>
                      <a:srgbClr val="000000"/>
                    </a:solidFill>
                    <a:latin typeface="Arial"/>
                  </a:rPr>
                  <a:t>Räumliche</a:t>
                </a:r>
                <a:r>
                  <a:rPr lang="en-GB" sz="1600" kern="0" dirty="0">
                    <a:solidFill>
                      <a:srgbClr val="000000"/>
                    </a:solidFill>
                    <a:latin typeface="Arial"/>
                  </a:rPr>
                  <a:t> </a:t>
                </a:r>
                <a:r>
                  <a:rPr lang="en-GB" sz="1600" kern="0" dirty="0" err="1">
                    <a:solidFill>
                      <a:srgbClr val="000000"/>
                    </a:solidFill>
                    <a:latin typeface="Arial"/>
                  </a:rPr>
                  <a:t>Orientierung</a:t>
                </a:r>
                <a:endParaRPr lang="en-GB" sz="1600" kern="0" dirty="0">
                  <a:solidFill>
                    <a:srgbClr val="000000"/>
                  </a:solidFill>
                  <a:latin typeface="Arial"/>
                </a:endParaRPr>
              </a:p>
              <a:p>
                <a:pPr defTabSz="358775" eaLnBrk="0" hangingPunct="0">
                  <a:spcAft>
                    <a:spcPts val="900"/>
                  </a:spcAft>
                  <a:buClr>
                    <a:srgbClr val="00406F"/>
                  </a:buClr>
                  <a:buSzPct val="75000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/>
                      <m:t>δ</m:t>
                    </m:r>
                  </m:oMath>
                </a14:m>
                <a:r>
                  <a:rPr lang="en-GB" sz="1600" kern="0" dirty="0">
                    <a:solidFill>
                      <a:srgbClr val="000000"/>
                    </a:solidFill>
                    <a:latin typeface="Arial"/>
                  </a:rPr>
                  <a:t> </a:t>
                </a:r>
                <a:r>
                  <a:rPr lang="en-GB" sz="1600" b="1" kern="0" dirty="0">
                    <a:solidFill>
                      <a:srgbClr val="000000"/>
                    </a:solidFill>
                    <a:latin typeface="Arial"/>
                  </a:rPr>
                  <a:t>: </a:t>
                </a:r>
                <a:r>
                  <a:rPr lang="en-GB" sz="1600" kern="0" dirty="0">
                    <a:solidFill>
                      <a:srgbClr val="000000"/>
                    </a:solidFill>
                    <a:latin typeface="Arial"/>
                  </a:rPr>
                  <a:t>   </a:t>
                </a:r>
                <a:r>
                  <a:rPr lang="en-GB" sz="1600" kern="0" dirty="0" err="1">
                    <a:solidFill>
                      <a:srgbClr val="000000"/>
                    </a:solidFill>
                    <a:latin typeface="Arial"/>
                  </a:rPr>
                  <a:t>Lenkwinkel</a:t>
                </a:r>
                <a:endParaRPr lang="en-GB" sz="1600" kern="0" dirty="0">
                  <a:solidFill>
                    <a:srgbClr val="000000"/>
                  </a:solidFill>
                  <a:latin typeface="Arial"/>
                </a:endParaRPr>
              </a:p>
              <a:p>
                <a:pPr defTabSz="358775" eaLnBrk="0" hangingPunct="0">
                  <a:spcAft>
                    <a:spcPts val="900"/>
                  </a:spcAft>
                  <a:buClr>
                    <a:srgbClr val="00406F"/>
                  </a:buClr>
                  <a:buSzPct val="75000"/>
                </a:pPr>
                <a:endParaRPr lang="en-GB" sz="1600" kern="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8" name="TextBox 2">
                <a:extLst>
                  <a:ext uri="{FF2B5EF4-FFF2-40B4-BE49-F238E27FC236}">
                    <a16:creationId xmlns:a16="http://schemas.microsoft.com/office/drawing/2014/main" id="{D8CF7416-62ED-4FA2-9BD9-CE3D34DFD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1628800"/>
                <a:ext cx="2937048" cy="2062103"/>
              </a:xfrm>
              <a:prstGeom prst="rect">
                <a:avLst/>
              </a:prstGeom>
              <a:blipFill>
                <a:blip r:embed="rId4"/>
                <a:stretch>
                  <a:fillRect l="-1660" t="-20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9">
            <a:extLst>
              <a:ext uri="{FF2B5EF4-FFF2-40B4-BE49-F238E27FC236}">
                <a16:creationId xmlns:a16="http://schemas.microsoft.com/office/drawing/2014/main" id="{2FD1FE2A-08CE-4E07-A1B9-3625D0824DC1}"/>
              </a:ext>
            </a:extLst>
          </p:cNvPr>
          <p:cNvSpPr txBox="1"/>
          <p:nvPr/>
        </p:nvSpPr>
        <p:spPr>
          <a:xfrm>
            <a:off x="6583182" y="5662923"/>
            <a:ext cx="92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900" kern="0" dirty="0">
                <a:solidFill>
                  <a:srgbClr val="000000"/>
                </a:solidFill>
                <a:latin typeface="Arial"/>
              </a:rPr>
              <a:t>[Kin ]</a:t>
            </a:r>
            <a:endParaRPr lang="en-GB" sz="900" kern="0" dirty="0" err="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1685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590C2-13A4-4D38-899B-53F83A5C1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Predictive</a:t>
            </a:r>
            <a:r>
              <a:rPr lang="de-DE" dirty="0"/>
              <a:t> Control – Dynamisches Modell 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FDCEED-2EAA-4E99-AB64-43A5E3FA4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Erweiterung des kinematischen Modells</a:t>
            </a:r>
          </a:p>
          <a:p>
            <a:r>
              <a:rPr lang="de-DE" dirty="0"/>
              <a:t>Basis sind newtonsche Gesetze</a:t>
            </a:r>
            <a:endParaRPr lang="en-GB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537675B-3F0A-4685-83D1-CCB2ED93B6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86387E2-D14C-475C-93BF-D22310F94CE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634B98-D654-4A3E-BEED-B578629803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Sebastian Weller | Zwischenvortrag zur Masterarbeit </a:t>
            </a:r>
            <a:endParaRPr lang="de-DE" dirty="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A6E98151-69B4-4706-9792-103E382864BF}"/>
              </a:ext>
            </a:extLst>
          </p:cNvPr>
          <p:cNvSpPr/>
          <p:nvPr/>
        </p:nvSpPr>
        <p:spPr bwMode="auto">
          <a:xfrm>
            <a:off x="5093242" y="4785517"/>
            <a:ext cx="191423" cy="19091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>
              <a:spcAft>
                <a:spcPct val="40000"/>
              </a:spcAft>
            </a:pPr>
            <a:endParaRPr lang="en-GB"/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95497EA4-D076-4B9B-B347-81563538955E}"/>
              </a:ext>
            </a:extLst>
          </p:cNvPr>
          <p:cNvCxnSpPr>
            <a:cxnSpLocks/>
          </p:cNvCxnSpPr>
          <p:nvPr/>
        </p:nvCxnSpPr>
        <p:spPr bwMode="auto">
          <a:xfrm>
            <a:off x="3702024" y="4895523"/>
            <a:ext cx="2760863" cy="2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11">
            <a:extLst>
              <a:ext uri="{FF2B5EF4-FFF2-40B4-BE49-F238E27FC236}">
                <a16:creationId xmlns:a16="http://schemas.microsoft.com/office/drawing/2014/main" id="{77696A77-CF90-4A45-8AB8-7E3C22FF870D}"/>
              </a:ext>
            </a:extLst>
          </p:cNvPr>
          <p:cNvSpPr/>
          <p:nvPr/>
        </p:nvSpPr>
        <p:spPr bwMode="auto">
          <a:xfrm rot="20095274">
            <a:off x="6006825" y="4714934"/>
            <a:ext cx="980698" cy="33208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>
              <a:spcAft>
                <a:spcPct val="40000"/>
              </a:spcAft>
            </a:pPr>
            <a:endParaRPr lang="en-GB"/>
          </a:p>
        </p:txBody>
      </p:sp>
      <p:cxnSp>
        <p:nvCxnSpPr>
          <p:cNvPr id="10" name="Straight Arrow Connector 12">
            <a:extLst>
              <a:ext uri="{FF2B5EF4-FFF2-40B4-BE49-F238E27FC236}">
                <a16:creationId xmlns:a16="http://schemas.microsoft.com/office/drawing/2014/main" id="{2D6620BD-4ED6-4E69-9966-15F2E67187D3}"/>
              </a:ext>
            </a:extLst>
          </p:cNvPr>
          <p:cNvCxnSpPr>
            <a:cxnSpLocks/>
          </p:cNvCxnSpPr>
          <p:nvPr/>
        </p:nvCxnSpPr>
        <p:spPr bwMode="auto">
          <a:xfrm flipV="1">
            <a:off x="3702023" y="4077072"/>
            <a:ext cx="0" cy="81845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3">
            <a:extLst>
              <a:ext uri="{FF2B5EF4-FFF2-40B4-BE49-F238E27FC236}">
                <a16:creationId xmlns:a16="http://schemas.microsoft.com/office/drawing/2014/main" id="{BA2510D2-A236-4CE3-86A4-37F81AAF28B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982672" y="4077072"/>
            <a:ext cx="480214" cy="81845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6766F6E0-1F45-40A9-A66D-48704EDD46FE}"/>
              </a:ext>
            </a:extLst>
          </p:cNvPr>
          <p:cNvSpPr txBox="1"/>
          <p:nvPr/>
        </p:nvSpPr>
        <p:spPr>
          <a:xfrm>
            <a:off x="3718356" y="396148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en-GB" kern="0" dirty="0" err="1">
                <a:solidFill>
                  <a:srgbClr val="FF0000"/>
                </a:solidFill>
                <a:latin typeface="Arial"/>
              </a:rPr>
              <a:t>Fyr</a:t>
            </a:r>
            <a:endParaRPr lang="en-GB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E995B377-5EE5-4918-9B90-A34878390F53}"/>
              </a:ext>
            </a:extLst>
          </p:cNvPr>
          <p:cNvSpPr txBox="1"/>
          <p:nvPr/>
        </p:nvSpPr>
        <p:spPr>
          <a:xfrm>
            <a:off x="5769151" y="425717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en-GB" kern="0" dirty="0" err="1">
                <a:solidFill>
                  <a:srgbClr val="FF0000"/>
                </a:solidFill>
                <a:latin typeface="Arial"/>
              </a:rPr>
              <a:t>Ff</a:t>
            </a:r>
            <a:endParaRPr lang="en-GB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4" name="Arrow: Curved Up 16">
            <a:extLst>
              <a:ext uri="{FF2B5EF4-FFF2-40B4-BE49-F238E27FC236}">
                <a16:creationId xmlns:a16="http://schemas.microsoft.com/office/drawing/2014/main" id="{AD4B283F-1415-42C1-AD22-251FC8A9FA94}"/>
              </a:ext>
            </a:extLst>
          </p:cNvPr>
          <p:cNvSpPr/>
          <p:nvPr/>
        </p:nvSpPr>
        <p:spPr bwMode="auto">
          <a:xfrm>
            <a:off x="4937903" y="4730547"/>
            <a:ext cx="576064" cy="331018"/>
          </a:xfrm>
          <a:prstGeom prst="curvedUpArrow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>
              <a:spcAft>
                <a:spcPct val="40000"/>
              </a:spcAft>
            </a:pPr>
            <a:endParaRPr lang="en-GB"/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BFE1C982-31FC-4618-881B-C270E948A67A}"/>
              </a:ext>
            </a:extLst>
          </p:cNvPr>
          <p:cNvSpPr/>
          <p:nvPr/>
        </p:nvSpPr>
        <p:spPr bwMode="auto">
          <a:xfrm>
            <a:off x="3211674" y="4729481"/>
            <a:ext cx="980698" cy="33208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>
              <a:spcAft>
                <a:spcPct val="40000"/>
              </a:spcAft>
            </a:pPr>
            <a:endParaRPr lang="en-GB"/>
          </a:p>
        </p:txBody>
      </p:sp>
      <p:cxnSp>
        <p:nvCxnSpPr>
          <p:cNvPr id="16" name="Straight Arrow Connector 18">
            <a:extLst>
              <a:ext uri="{FF2B5EF4-FFF2-40B4-BE49-F238E27FC236}">
                <a16:creationId xmlns:a16="http://schemas.microsoft.com/office/drawing/2014/main" id="{0CA16CE4-54D5-472F-8EE5-69BDC29C92C6}"/>
              </a:ext>
            </a:extLst>
          </p:cNvPr>
          <p:cNvCxnSpPr>
            <a:cxnSpLocks/>
          </p:cNvCxnSpPr>
          <p:nvPr/>
        </p:nvCxnSpPr>
        <p:spPr bwMode="auto">
          <a:xfrm flipV="1">
            <a:off x="6462886" y="4077071"/>
            <a:ext cx="0" cy="81845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9">
            <a:extLst>
              <a:ext uri="{FF2B5EF4-FFF2-40B4-BE49-F238E27FC236}">
                <a16:creationId xmlns:a16="http://schemas.microsoft.com/office/drawing/2014/main" id="{CEB9FB79-EDFB-4AF8-AEBC-166F656D4BF6}"/>
              </a:ext>
            </a:extLst>
          </p:cNvPr>
          <p:cNvCxnSpPr>
            <a:cxnSpLocks/>
          </p:cNvCxnSpPr>
          <p:nvPr/>
        </p:nvCxnSpPr>
        <p:spPr bwMode="auto">
          <a:xfrm flipH="1">
            <a:off x="5982672" y="4077071"/>
            <a:ext cx="480214" cy="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20">
            <a:extLst>
              <a:ext uri="{FF2B5EF4-FFF2-40B4-BE49-F238E27FC236}">
                <a16:creationId xmlns:a16="http://schemas.microsoft.com/office/drawing/2014/main" id="{B3BABC45-6CF8-4817-B890-523C2CEF93EC}"/>
              </a:ext>
            </a:extLst>
          </p:cNvPr>
          <p:cNvSpPr txBox="1"/>
          <p:nvPr/>
        </p:nvSpPr>
        <p:spPr>
          <a:xfrm>
            <a:off x="6466532" y="411524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en-GB" kern="0" dirty="0" err="1">
                <a:solidFill>
                  <a:srgbClr val="FF0000"/>
                </a:solidFill>
                <a:latin typeface="Arial"/>
              </a:rPr>
              <a:t>Fyf</a:t>
            </a:r>
            <a:endParaRPr lang="en-GB" kern="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409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12D46-B178-4D9A-984E-5D135B43A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MPC – Dynamisches Modell - Reifenmodell</a:t>
            </a:r>
            <a:endParaRPr lang="en-GB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BEDEB13-8741-482E-81B7-B5811D4BCF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6BF78F-B21E-4F76-8E55-DCA5CAB6E0D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A3D1FE4-C0E5-4F68-8E4B-3E62D20C54AB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52E436-DB7B-4D1E-B3BD-1C38EBF27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Sebastian Weller | Zwischenvortrag zur Masterarbeit</a:t>
            </a:r>
            <a:endParaRPr lang="de-D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04E597-FCE8-4350-83C9-87AB5EF45718}"/>
              </a:ext>
            </a:extLst>
          </p:cNvPr>
          <p:cNvSpPr txBox="1">
            <a:spLocks/>
          </p:cNvSpPr>
          <p:nvPr/>
        </p:nvSpPr>
        <p:spPr>
          <a:xfrm>
            <a:off x="1990725" y="1484784"/>
            <a:ext cx="8208000" cy="453660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GB" kern="0"/>
          </a:p>
          <a:p>
            <a:endParaRPr lang="en-GB" kern="0"/>
          </a:p>
          <a:p>
            <a:endParaRPr lang="en-GB" kern="0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C5F7682-E67F-444D-9898-FAEA15B3C9DC}"/>
              </a:ext>
            </a:extLst>
          </p:cNvPr>
          <p:cNvSpPr/>
          <p:nvPr/>
        </p:nvSpPr>
        <p:spPr bwMode="auto">
          <a:xfrm rot="19685825">
            <a:off x="2531908" y="3060004"/>
            <a:ext cx="373288" cy="93424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>
              <a:spcAft>
                <a:spcPct val="40000"/>
              </a:spcAft>
            </a:pPr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3F4E24-8047-4F3C-A742-B66C9B5E6694}"/>
              </a:ext>
            </a:extLst>
          </p:cNvPr>
          <p:cNvCxnSpPr>
            <a:cxnSpLocks/>
          </p:cNvCxnSpPr>
          <p:nvPr/>
        </p:nvCxnSpPr>
        <p:spPr bwMode="auto">
          <a:xfrm>
            <a:off x="2313235" y="2887912"/>
            <a:ext cx="963700" cy="1583635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5692A2B7-BEEB-4F18-98F6-36F6BA4F2AE7}"/>
              </a:ext>
            </a:extLst>
          </p:cNvPr>
          <p:cNvCxnSpPr>
            <a:cxnSpLocks/>
          </p:cNvCxnSpPr>
          <p:nvPr/>
        </p:nvCxnSpPr>
        <p:spPr bwMode="auto">
          <a:xfrm>
            <a:off x="3273717" y="2887912"/>
            <a:ext cx="0" cy="1583635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480639A-E36D-47D2-8471-59B130681D7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817295" y="2599878"/>
            <a:ext cx="456423" cy="187166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Arc 33">
            <a:extLst>
              <a:ext uri="{FF2B5EF4-FFF2-40B4-BE49-F238E27FC236}">
                <a16:creationId xmlns:a16="http://schemas.microsoft.com/office/drawing/2014/main" id="{3D2F31E6-8428-4859-B1ED-96A774832E3F}"/>
              </a:ext>
            </a:extLst>
          </p:cNvPr>
          <p:cNvSpPr/>
          <p:nvPr/>
        </p:nvSpPr>
        <p:spPr bwMode="auto">
          <a:xfrm rot="21338779" flipH="1">
            <a:off x="2647680" y="3115164"/>
            <a:ext cx="618892" cy="627673"/>
          </a:xfrm>
          <a:prstGeom prst="arc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>
              <a:spcAft>
                <a:spcPct val="40000"/>
              </a:spcAft>
            </a:pPr>
            <a:endParaRPr lang="en-GB"/>
          </a:p>
        </p:txBody>
      </p:sp>
      <p:cxnSp>
        <p:nvCxnSpPr>
          <p:cNvPr id="13" name="Straight Arrow Connector 35">
            <a:extLst>
              <a:ext uri="{FF2B5EF4-FFF2-40B4-BE49-F238E27FC236}">
                <a16:creationId xmlns:a16="http://schemas.microsoft.com/office/drawing/2014/main" id="{6A963EDF-0EC2-4E25-ABAA-B5D8F7547522}"/>
              </a:ext>
            </a:extLst>
          </p:cNvPr>
          <p:cNvCxnSpPr/>
          <p:nvPr/>
        </p:nvCxnSpPr>
        <p:spPr bwMode="auto">
          <a:xfrm>
            <a:off x="2031002" y="3428999"/>
            <a:ext cx="815567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36">
            <a:extLst>
              <a:ext uri="{FF2B5EF4-FFF2-40B4-BE49-F238E27FC236}">
                <a16:creationId xmlns:a16="http://schemas.microsoft.com/office/drawing/2014/main" id="{DBD69D03-8487-4599-B493-B10B92586172}"/>
              </a:ext>
            </a:extLst>
          </p:cNvPr>
          <p:cNvSpPr txBox="1"/>
          <p:nvPr/>
        </p:nvSpPr>
        <p:spPr>
          <a:xfrm>
            <a:off x="825346" y="324433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en-GB" kern="0" dirty="0">
                <a:solidFill>
                  <a:srgbClr val="000000"/>
                </a:solidFill>
                <a:latin typeface="Arial"/>
              </a:rPr>
              <a:t>slip-angle</a:t>
            </a:r>
          </a:p>
        </p:txBody>
      </p:sp>
      <p:sp>
        <p:nvSpPr>
          <p:cNvPr id="15" name="Arrow: Right 2">
            <a:extLst>
              <a:ext uri="{FF2B5EF4-FFF2-40B4-BE49-F238E27FC236}">
                <a16:creationId xmlns:a16="http://schemas.microsoft.com/office/drawing/2014/main" id="{3CAF0DAC-20FC-467B-BFA6-2DE5E7E64E3A}"/>
              </a:ext>
            </a:extLst>
          </p:cNvPr>
          <p:cNvSpPr/>
          <p:nvPr/>
        </p:nvSpPr>
        <p:spPr bwMode="auto">
          <a:xfrm>
            <a:off x="3838314" y="3244334"/>
            <a:ext cx="1184861" cy="521089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ct val="40000"/>
              </a:spcAft>
            </a:pPr>
            <a:endParaRPr lang="en-GB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ED0B08F6-FE11-4CB9-8BA9-03B79764E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73" y="1124744"/>
            <a:ext cx="6528859" cy="48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7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0A170-6A16-4F1E-B648-E17E48A44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der Thematik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CB3AE7C-7FFF-49B0-ADF9-943B8BF9FED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A3D1FE4-C0E5-4F68-8E4B-3E62D20C54AB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79D977-5214-4C8B-9975-5F4C321D67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Sebastian Weller | Zwischenvortrag zur Masterarbeit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387841F-7120-40B7-9792-4649BBCBB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163" y="1844824"/>
            <a:ext cx="6197674" cy="3495488"/>
          </a:xfrm>
          <a:prstGeom prst="rect">
            <a:avLst/>
          </a:prstGeom>
        </p:spPr>
      </p:pic>
      <p:sp>
        <p:nvSpPr>
          <p:cNvPr id="7" name="Textfeld 9">
            <a:extLst>
              <a:ext uri="{FF2B5EF4-FFF2-40B4-BE49-F238E27FC236}">
                <a16:creationId xmlns:a16="http://schemas.microsoft.com/office/drawing/2014/main" id="{309D6F4A-19CB-4917-BC7B-9F8FB4A433CF}"/>
              </a:ext>
            </a:extLst>
          </p:cNvPr>
          <p:cNvSpPr txBox="1"/>
          <p:nvPr/>
        </p:nvSpPr>
        <p:spPr>
          <a:xfrm>
            <a:off x="9624392" y="5340312"/>
            <a:ext cx="92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900" kern="0" dirty="0">
                <a:solidFill>
                  <a:srgbClr val="000000"/>
                </a:solidFill>
                <a:latin typeface="Arial"/>
              </a:rPr>
              <a:t>[Pedal </a:t>
            </a:r>
            <a:r>
              <a:rPr lang="de-DE" sz="900" kern="0" dirty="0" err="1">
                <a:solidFill>
                  <a:srgbClr val="000000"/>
                </a:solidFill>
                <a:latin typeface="Arial"/>
              </a:rPr>
              <a:t>Metal</a:t>
            </a:r>
            <a:r>
              <a:rPr lang="de-DE" sz="900" kern="0" dirty="0">
                <a:solidFill>
                  <a:srgbClr val="000000"/>
                </a:solidFill>
                <a:latin typeface="Arial"/>
              </a:rPr>
              <a:t>]</a:t>
            </a:r>
            <a:endParaRPr lang="en-GB" sz="900" kern="0" dirty="0" err="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3821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A72CFC-A768-458E-9291-E7DF1504E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MPC – Streckenbegrenzung</a:t>
            </a:r>
            <a:endParaRPr lang="en-GB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0C959B9-EC31-43A5-B162-F58A00A535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96268" y="6304668"/>
            <a:ext cx="1301361" cy="414000"/>
          </a:xfrm>
        </p:spPr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DFD178-F8B0-45CF-A8FA-36881FE18CC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19495" y="6546611"/>
            <a:ext cx="2844800" cy="123111"/>
          </a:xfrm>
        </p:spPr>
        <p:txBody>
          <a:bodyPr/>
          <a:lstStyle/>
          <a:p>
            <a:fld id="{5A3D1FE4-C0E5-4F68-8E4B-3E62D20C54AB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5104BF-92AC-4D9D-BD88-CCAC01E7A95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19495" y="6308780"/>
            <a:ext cx="3860800" cy="123111"/>
          </a:xfrm>
        </p:spPr>
        <p:txBody>
          <a:bodyPr/>
          <a:lstStyle/>
          <a:p>
            <a:r>
              <a:rPr lang="de-DE"/>
              <a:t>Sebastian Weller | Zwischenvortrag zur Masterarbeit</a:t>
            </a:r>
            <a:endParaRPr lang="de-DE" dirty="0"/>
          </a:p>
        </p:txBody>
      </p:sp>
      <p:sp>
        <p:nvSpPr>
          <p:cNvPr id="7" name="Arc 3">
            <a:extLst>
              <a:ext uri="{FF2B5EF4-FFF2-40B4-BE49-F238E27FC236}">
                <a16:creationId xmlns:a16="http://schemas.microsoft.com/office/drawing/2014/main" id="{3120248E-EA78-42FF-8A86-B11070BBB3CA}"/>
              </a:ext>
            </a:extLst>
          </p:cNvPr>
          <p:cNvSpPr/>
          <p:nvPr/>
        </p:nvSpPr>
        <p:spPr bwMode="auto">
          <a:xfrm rot="16200000">
            <a:off x="6346551" y="1797940"/>
            <a:ext cx="4802832" cy="6336760"/>
          </a:xfrm>
          <a:prstGeom prst="arc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8" name="Arc 19">
            <a:extLst>
              <a:ext uri="{FF2B5EF4-FFF2-40B4-BE49-F238E27FC236}">
                <a16:creationId xmlns:a16="http://schemas.microsoft.com/office/drawing/2014/main" id="{C43A13DF-2F41-43A3-B7B4-386AC74016D2}"/>
              </a:ext>
            </a:extLst>
          </p:cNvPr>
          <p:cNvSpPr/>
          <p:nvPr/>
        </p:nvSpPr>
        <p:spPr bwMode="auto">
          <a:xfrm rot="16200000">
            <a:off x="4342656" y="1005880"/>
            <a:ext cx="6242992" cy="7056784"/>
          </a:xfrm>
          <a:prstGeom prst="arc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7931B8FF-C154-4D4C-9B31-3EA820D9B5ED}"/>
              </a:ext>
            </a:extLst>
          </p:cNvPr>
          <p:cNvCxnSpPr>
            <a:cxnSpLocks/>
          </p:cNvCxnSpPr>
          <p:nvPr/>
        </p:nvCxnSpPr>
        <p:spPr bwMode="auto">
          <a:xfrm>
            <a:off x="3935759" y="4534271"/>
            <a:ext cx="0" cy="108012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24">
            <a:extLst>
              <a:ext uri="{FF2B5EF4-FFF2-40B4-BE49-F238E27FC236}">
                <a16:creationId xmlns:a16="http://schemas.microsoft.com/office/drawing/2014/main" id="{3AB1A8E8-E9C3-4085-B2AC-9DDB29A3BF43}"/>
              </a:ext>
            </a:extLst>
          </p:cNvPr>
          <p:cNvCxnSpPr>
            <a:cxnSpLocks/>
          </p:cNvCxnSpPr>
          <p:nvPr/>
        </p:nvCxnSpPr>
        <p:spPr bwMode="auto">
          <a:xfrm>
            <a:off x="5579586" y="4841539"/>
            <a:ext cx="0" cy="772852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22">
            <a:extLst>
              <a:ext uri="{FF2B5EF4-FFF2-40B4-BE49-F238E27FC236}">
                <a16:creationId xmlns:a16="http://schemas.microsoft.com/office/drawing/2014/main" id="{DC527FF2-DB81-42E0-86BF-282020365B66}"/>
              </a:ext>
            </a:extLst>
          </p:cNvPr>
          <p:cNvCxnSpPr/>
          <p:nvPr/>
        </p:nvCxnSpPr>
        <p:spPr bwMode="auto">
          <a:xfrm flipV="1">
            <a:off x="5428089" y="2440155"/>
            <a:ext cx="1656184" cy="2016224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29">
            <a:extLst>
              <a:ext uri="{FF2B5EF4-FFF2-40B4-BE49-F238E27FC236}">
                <a16:creationId xmlns:a16="http://schemas.microsoft.com/office/drawing/2014/main" id="{73B58794-F0BA-4F16-86A4-200CAFC34F48}"/>
              </a:ext>
            </a:extLst>
          </p:cNvPr>
          <p:cNvCxnSpPr>
            <a:cxnSpLocks/>
          </p:cNvCxnSpPr>
          <p:nvPr/>
        </p:nvCxnSpPr>
        <p:spPr bwMode="auto">
          <a:xfrm flipV="1">
            <a:off x="5399999" y="2099439"/>
            <a:ext cx="2647702" cy="1996512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34">
            <a:extLst>
              <a:ext uri="{FF2B5EF4-FFF2-40B4-BE49-F238E27FC236}">
                <a16:creationId xmlns:a16="http://schemas.microsoft.com/office/drawing/2014/main" id="{A63F865C-76D1-4F4E-A407-7001B6192901}"/>
              </a:ext>
            </a:extLst>
          </p:cNvPr>
          <p:cNvCxnSpPr/>
          <p:nvPr/>
        </p:nvCxnSpPr>
        <p:spPr bwMode="auto">
          <a:xfrm flipV="1">
            <a:off x="3707296" y="1767658"/>
            <a:ext cx="1656184" cy="2016224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37">
            <a:extLst>
              <a:ext uri="{FF2B5EF4-FFF2-40B4-BE49-F238E27FC236}">
                <a16:creationId xmlns:a16="http://schemas.microsoft.com/office/drawing/2014/main" id="{F2A3205C-A483-4560-8382-2D522701E7D1}"/>
              </a:ext>
            </a:extLst>
          </p:cNvPr>
          <p:cNvCxnSpPr>
            <a:cxnSpLocks/>
          </p:cNvCxnSpPr>
          <p:nvPr/>
        </p:nvCxnSpPr>
        <p:spPr bwMode="auto">
          <a:xfrm flipV="1">
            <a:off x="3707213" y="2636913"/>
            <a:ext cx="676426" cy="220462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39">
            <a:extLst>
              <a:ext uri="{FF2B5EF4-FFF2-40B4-BE49-F238E27FC236}">
                <a16:creationId xmlns:a16="http://schemas.microsoft.com/office/drawing/2014/main" id="{5FB07DDA-AE3C-40C2-9C0A-B16899153B86}"/>
              </a:ext>
            </a:extLst>
          </p:cNvPr>
          <p:cNvCxnSpPr>
            <a:cxnSpLocks/>
          </p:cNvCxnSpPr>
          <p:nvPr/>
        </p:nvCxnSpPr>
        <p:spPr bwMode="auto">
          <a:xfrm flipV="1">
            <a:off x="5401921" y="3070097"/>
            <a:ext cx="676426" cy="220462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40">
            <a:extLst>
              <a:ext uri="{FF2B5EF4-FFF2-40B4-BE49-F238E27FC236}">
                <a16:creationId xmlns:a16="http://schemas.microsoft.com/office/drawing/2014/main" id="{402A6D68-6BC3-40D9-8125-E18C99A88529}"/>
              </a:ext>
            </a:extLst>
          </p:cNvPr>
          <p:cNvSpPr/>
          <p:nvPr/>
        </p:nvSpPr>
        <p:spPr bwMode="auto">
          <a:xfrm>
            <a:off x="4561031" y="5224385"/>
            <a:ext cx="407331" cy="61939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cxnSp>
        <p:nvCxnSpPr>
          <p:cNvPr id="22" name="Straight Connector 49">
            <a:extLst>
              <a:ext uri="{FF2B5EF4-FFF2-40B4-BE49-F238E27FC236}">
                <a16:creationId xmlns:a16="http://schemas.microsoft.com/office/drawing/2014/main" id="{D456B4ED-3488-43BB-B6C4-724EBC048B58}"/>
              </a:ext>
            </a:extLst>
          </p:cNvPr>
          <p:cNvCxnSpPr>
            <a:cxnSpLocks/>
          </p:cNvCxnSpPr>
          <p:nvPr/>
        </p:nvCxnSpPr>
        <p:spPr bwMode="auto">
          <a:xfrm>
            <a:off x="4058781" y="3700152"/>
            <a:ext cx="1623193" cy="639092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52">
            <a:extLst>
              <a:ext uri="{FF2B5EF4-FFF2-40B4-BE49-F238E27FC236}">
                <a16:creationId xmlns:a16="http://schemas.microsoft.com/office/drawing/2014/main" id="{DCE32BAA-625E-4DAD-B72F-A7EF7FF14D7F}"/>
              </a:ext>
            </a:extLst>
          </p:cNvPr>
          <p:cNvCxnSpPr>
            <a:cxnSpLocks/>
          </p:cNvCxnSpPr>
          <p:nvPr/>
        </p:nvCxnSpPr>
        <p:spPr bwMode="auto">
          <a:xfrm>
            <a:off x="4701895" y="2596040"/>
            <a:ext cx="1376452" cy="1078268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54">
            <a:extLst>
              <a:ext uri="{FF2B5EF4-FFF2-40B4-BE49-F238E27FC236}">
                <a16:creationId xmlns:a16="http://schemas.microsoft.com/office/drawing/2014/main" id="{E3DDB1BE-331A-43E6-9EE7-8E584B265B45}"/>
              </a:ext>
            </a:extLst>
          </p:cNvPr>
          <p:cNvCxnSpPr>
            <a:cxnSpLocks/>
          </p:cNvCxnSpPr>
          <p:nvPr/>
        </p:nvCxnSpPr>
        <p:spPr bwMode="auto">
          <a:xfrm>
            <a:off x="5509231" y="1984719"/>
            <a:ext cx="1095432" cy="1143860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lgDash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29">
            <a:extLst>
              <a:ext uri="{FF2B5EF4-FFF2-40B4-BE49-F238E27FC236}">
                <a16:creationId xmlns:a16="http://schemas.microsoft.com/office/drawing/2014/main" id="{CEDC5B5F-DA7C-4268-B765-D26DFC78E0E2}"/>
              </a:ext>
            </a:extLst>
          </p:cNvPr>
          <p:cNvCxnSpPr>
            <a:cxnSpLocks/>
          </p:cNvCxnSpPr>
          <p:nvPr/>
        </p:nvCxnSpPr>
        <p:spPr bwMode="auto">
          <a:xfrm flipV="1">
            <a:off x="4167095" y="1145960"/>
            <a:ext cx="2614797" cy="1626866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Ellipse 34">
            <a:extLst>
              <a:ext uri="{FF2B5EF4-FFF2-40B4-BE49-F238E27FC236}">
                <a16:creationId xmlns:a16="http://schemas.microsoft.com/office/drawing/2014/main" id="{9ED46BDE-7CB9-4795-A08A-5D69FBC9FDC4}"/>
              </a:ext>
            </a:extLst>
          </p:cNvPr>
          <p:cNvSpPr/>
          <p:nvPr/>
        </p:nvSpPr>
        <p:spPr bwMode="auto">
          <a:xfrm>
            <a:off x="5579586" y="2061040"/>
            <a:ext cx="144016" cy="165096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EB4F1800-7954-4E15-9143-C1D7CB932428}"/>
              </a:ext>
            </a:extLst>
          </p:cNvPr>
          <p:cNvSpPr/>
          <p:nvPr/>
        </p:nvSpPr>
        <p:spPr bwMode="auto">
          <a:xfrm>
            <a:off x="5060591" y="2858877"/>
            <a:ext cx="144016" cy="165096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2776F01-2BF6-4124-A24F-B66E17C8B4C5}"/>
              </a:ext>
            </a:extLst>
          </p:cNvPr>
          <p:cNvSpPr/>
          <p:nvPr/>
        </p:nvSpPr>
        <p:spPr bwMode="auto">
          <a:xfrm>
            <a:off x="4762272" y="3924639"/>
            <a:ext cx="144016" cy="165096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C05CEB4A-7B48-42AB-A47E-52371B37F680}"/>
              </a:ext>
            </a:extLst>
          </p:cNvPr>
          <p:cNvSpPr/>
          <p:nvPr/>
        </p:nvSpPr>
        <p:spPr bwMode="auto">
          <a:xfrm>
            <a:off x="4685665" y="5458430"/>
            <a:ext cx="144016" cy="16509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989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A72CFC-A768-458E-9291-E7DF1504E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MPC – Positionsbeschränkung</a:t>
            </a:r>
            <a:endParaRPr lang="en-GB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0C959B9-EC31-43A5-B162-F58A00A535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96268" y="6304668"/>
            <a:ext cx="1301361" cy="414000"/>
          </a:xfrm>
        </p:spPr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DFD178-F8B0-45CF-A8FA-36881FE18CC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19495" y="6546611"/>
            <a:ext cx="2844800" cy="123111"/>
          </a:xfrm>
        </p:spPr>
        <p:txBody>
          <a:bodyPr/>
          <a:lstStyle/>
          <a:p>
            <a:fld id="{5A3D1FE4-C0E5-4F68-8E4B-3E62D20C54AB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5104BF-92AC-4D9D-BD88-CCAC01E7A95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19495" y="6308780"/>
            <a:ext cx="3860800" cy="123111"/>
          </a:xfrm>
        </p:spPr>
        <p:txBody>
          <a:bodyPr/>
          <a:lstStyle/>
          <a:p>
            <a:r>
              <a:rPr lang="de-DE"/>
              <a:t>Sebastian Weller | Zwischenvortrag zur Masterarbeit</a:t>
            </a:r>
            <a:endParaRPr lang="de-DE" dirty="0"/>
          </a:p>
        </p:txBody>
      </p:sp>
      <p:sp>
        <p:nvSpPr>
          <p:cNvPr id="7" name="Arc 3">
            <a:extLst>
              <a:ext uri="{FF2B5EF4-FFF2-40B4-BE49-F238E27FC236}">
                <a16:creationId xmlns:a16="http://schemas.microsoft.com/office/drawing/2014/main" id="{3120248E-EA78-42FF-8A86-B11070BBB3CA}"/>
              </a:ext>
            </a:extLst>
          </p:cNvPr>
          <p:cNvSpPr/>
          <p:nvPr/>
        </p:nvSpPr>
        <p:spPr bwMode="auto">
          <a:xfrm rot="16200000">
            <a:off x="6346551" y="1797940"/>
            <a:ext cx="4802832" cy="6336760"/>
          </a:xfrm>
          <a:prstGeom prst="arc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8" name="Arc 19">
            <a:extLst>
              <a:ext uri="{FF2B5EF4-FFF2-40B4-BE49-F238E27FC236}">
                <a16:creationId xmlns:a16="http://schemas.microsoft.com/office/drawing/2014/main" id="{C43A13DF-2F41-43A3-B7B4-386AC74016D2}"/>
              </a:ext>
            </a:extLst>
          </p:cNvPr>
          <p:cNvSpPr/>
          <p:nvPr/>
        </p:nvSpPr>
        <p:spPr bwMode="auto">
          <a:xfrm rot="16200000">
            <a:off x="4342656" y="1005880"/>
            <a:ext cx="6242992" cy="7056784"/>
          </a:xfrm>
          <a:prstGeom prst="arc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7931B8FF-C154-4D4C-9B31-3EA820D9B5ED}"/>
              </a:ext>
            </a:extLst>
          </p:cNvPr>
          <p:cNvCxnSpPr>
            <a:cxnSpLocks/>
          </p:cNvCxnSpPr>
          <p:nvPr/>
        </p:nvCxnSpPr>
        <p:spPr bwMode="auto">
          <a:xfrm>
            <a:off x="3935759" y="4534271"/>
            <a:ext cx="0" cy="108012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24">
            <a:extLst>
              <a:ext uri="{FF2B5EF4-FFF2-40B4-BE49-F238E27FC236}">
                <a16:creationId xmlns:a16="http://schemas.microsoft.com/office/drawing/2014/main" id="{3AB1A8E8-E9C3-4085-B2AC-9DDB29A3BF43}"/>
              </a:ext>
            </a:extLst>
          </p:cNvPr>
          <p:cNvCxnSpPr>
            <a:cxnSpLocks/>
          </p:cNvCxnSpPr>
          <p:nvPr/>
        </p:nvCxnSpPr>
        <p:spPr bwMode="auto">
          <a:xfrm>
            <a:off x="5579586" y="4841539"/>
            <a:ext cx="0" cy="772852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22">
            <a:extLst>
              <a:ext uri="{FF2B5EF4-FFF2-40B4-BE49-F238E27FC236}">
                <a16:creationId xmlns:a16="http://schemas.microsoft.com/office/drawing/2014/main" id="{DC527FF2-DB81-42E0-86BF-282020365B66}"/>
              </a:ext>
            </a:extLst>
          </p:cNvPr>
          <p:cNvCxnSpPr/>
          <p:nvPr/>
        </p:nvCxnSpPr>
        <p:spPr bwMode="auto">
          <a:xfrm flipV="1">
            <a:off x="5428089" y="2440155"/>
            <a:ext cx="1656184" cy="2016224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29">
            <a:extLst>
              <a:ext uri="{FF2B5EF4-FFF2-40B4-BE49-F238E27FC236}">
                <a16:creationId xmlns:a16="http://schemas.microsoft.com/office/drawing/2014/main" id="{73B58794-F0BA-4F16-86A4-200CAFC34F48}"/>
              </a:ext>
            </a:extLst>
          </p:cNvPr>
          <p:cNvCxnSpPr>
            <a:cxnSpLocks/>
          </p:cNvCxnSpPr>
          <p:nvPr/>
        </p:nvCxnSpPr>
        <p:spPr bwMode="auto">
          <a:xfrm flipV="1">
            <a:off x="5399999" y="2099439"/>
            <a:ext cx="2647702" cy="1996512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34">
            <a:extLst>
              <a:ext uri="{FF2B5EF4-FFF2-40B4-BE49-F238E27FC236}">
                <a16:creationId xmlns:a16="http://schemas.microsoft.com/office/drawing/2014/main" id="{A63F865C-76D1-4F4E-A407-7001B6192901}"/>
              </a:ext>
            </a:extLst>
          </p:cNvPr>
          <p:cNvCxnSpPr/>
          <p:nvPr/>
        </p:nvCxnSpPr>
        <p:spPr bwMode="auto">
          <a:xfrm flipV="1">
            <a:off x="3707296" y="1767658"/>
            <a:ext cx="1656184" cy="2016224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37">
            <a:extLst>
              <a:ext uri="{FF2B5EF4-FFF2-40B4-BE49-F238E27FC236}">
                <a16:creationId xmlns:a16="http://schemas.microsoft.com/office/drawing/2014/main" id="{F2A3205C-A483-4560-8382-2D522701E7D1}"/>
              </a:ext>
            </a:extLst>
          </p:cNvPr>
          <p:cNvCxnSpPr>
            <a:cxnSpLocks/>
          </p:cNvCxnSpPr>
          <p:nvPr/>
        </p:nvCxnSpPr>
        <p:spPr bwMode="auto">
          <a:xfrm flipV="1">
            <a:off x="3707213" y="2636913"/>
            <a:ext cx="676426" cy="220462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39">
            <a:extLst>
              <a:ext uri="{FF2B5EF4-FFF2-40B4-BE49-F238E27FC236}">
                <a16:creationId xmlns:a16="http://schemas.microsoft.com/office/drawing/2014/main" id="{5FB07DDA-AE3C-40C2-9C0A-B16899153B86}"/>
              </a:ext>
            </a:extLst>
          </p:cNvPr>
          <p:cNvCxnSpPr>
            <a:cxnSpLocks/>
          </p:cNvCxnSpPr>
          <p:nvPr/>
        </p:nvCxnSpPr>
        <p:spPr bwMode="auto">
          <a:xfrm flipV="1">
            <a:off x="5401921" y="3070097"/>
            <a:ext cx="676426" cy="220462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40">
            <a:extLst>
              <a:ext uri="{FF2B5EF4-FFF2-40B4-BE49-F238E27FC236}">
                <a16:creationId xmlns:a16="http://schemas.microsoft.com/office/drawing/2014/main" id="{402A6D68-6BC3-40D9-8125-E18C99A88529}"/>
              </a:ext>
            </a:extLst>
          </p:cNvPr>
          <p:cNvSpPr/>
          <p:nvPr/>
        </p:nvSpPr>
        <p:spPr bwMode="auto">
          <a:xfrm>
            <a:off x="4561031" y="5224385"/>
            <a:ext cx="407331" cy="61939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cxnSp>
        <p:nvCxnSpPr>
          <p:cNvPr id="22" name="Straight Connector 49">
            <a:extLst>
              <a:ext uri="{FF2B5EF4-FFF2-40B4-BE49-F238E27FC236}">
                <a16:creationId xmlns:a16="http://schemas.microsoft.com/office/drawing/2014/main" id="{D456B4ED-3488-43BB-B6C4-724EBC048B58}"/>
              </a:ext>
            </a:extLst>
          </p:cNvPr>
          <p:cNvCxnSpPr>
            <a:cxnSpLocks/>
          </p:cNvCxnSpPr>
          <p:nvPr/>
        </p:nvCxnSpPr>
        <p:spPr bwMode="auto">
          <a:xfrm>
            <a:off x="4058781" y="3700152"/>
            <a:ext cx="1623193" cy="639092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52">
            <a:extLst>
              <a:ext uri="{FF2B5EF4-FFF2-40B4-BE49-F238E27FC236}">
                <a16:creationId xmlns:a16="http://schemas.microsoft.com/office/drawing/2014/main" id="{DCE32BAA-625E-4DAD-B72F-A7EF7FF14D7F}"/>
              </a:ext>
            </a:extLst>
          </p:cNvPr>
          <p:cNvCxnSpPr>
            <a:cxnSpLocks/>
          </p:cNvCxnSpPr>
          <p:nvPr/>
        </p:nvCxnSpPr>
        <p:spPr bwMode="auto">
          <a:xfrm>
            <a:off x="4701895" y="2596040"/>
            <a:ext cx="1376452" cy="1078268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54">
            <a:extLst>
              <a:ext uri="{FF2B5EF4-FFF2-40B4-BE49-F238E27FC236}">
                <a16:creationId xmlns:a16="http://schemas.microsoft.com/office/drawing/2014/main" id="{E3DDB1BE-331A-43E6-9EE7-8E584B265B45}"/>
              </a:ext>
            </a:extLst>
          </p:cNvPr>
          <p:cNvCxnSpPr>
            <a:cxnSpLocks/>
          </p:cNvCxnSpPr>
          <p:nvPr/>
        </p:nvCxnSpPr>
        <p:spPr bwMode="auto">
          <a:xfrm>
            <a:off x="5509231" y="1984719"/>
            <a:ext cx="1095432" cy="1143860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lgDash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29">
            <a:extLst>
              <a:ext uri="{FF2B5EF4-FFF2-40B4-BE49-F238E27FC236}">
                <a16:creationId xmlns:a16="http://schemas.microsoft.com/office/drawing/2014/main" id="{CEDC5B5F-DA7C-4268-B765-D26DFC78E0E2}"/>
              </a:ext>
            </a:extLst>
          </p:cNvPr>
          <p:cNvCxnSpPr>
            <a:cxnSpLocks/>
          </p:cNvCxnSpPr>
          <p:nvPr/>
        </p:nvCxnSpPr>
        <p:spPr bwMode="auto">
          <a:xfrm flipV="1">
            <a:off x="4167095" y="1145960"/>
            <a:ext cx="2614797" cy="1626866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Ellipse 34">
            <a:extLst>
              <a:ext uri="{FF2B5EF4-FFF2-40B4-BE49-F238E27FC236}">
                <a16:creationId xmlns:a16="http://schemas.microsoft.com/office/drawing/2014/main" id="{9ED46BDE-7CB9-4795-A08A-5D69FBC9FDC4}"/>
              </a:ext>
            </a:extLst>
          </p:cNvPr>
          <p:cNvSpPr/>
          <p:nvPr/>
        </p:nvSpPr>
        <p:spPr bwMode="auto">
          <a:xfrm>
            <a:off x="5579586" y="2061040"/>
            <a:ext cx="144016" cy="165096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C05CEB4A-7B48-42AB-A47E-52371B37F680}"/>
              </a:ext>
            </a:extLst>
          </p:cNvPr>
          <p:cNvSpPr/>
          <p:nvPr/>
        </p:nvSpPr>
        <p:spPr bwMode="auto">
          <a:xfrm>
            <a:off x="4685665" y="5458430"/>
            <a:ext cx="144016" cy="16509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48" name="Pfeil: nach unten 47">
            <a:extLst>
              <a:ext uri="{FF2B5EF4-FFF2-40B4-BE49-F238E27FC236}">
                <a16:creationId xmlns:a16="http://schemas.microsoft.com/office/drawing/2014/main" id="{5AD97753-12FD-4ADD-B09C-0747974E4100}"/>
              </a:ext>
            </a:extLst>
          </p:cNvPr>
          <p:cNvSpPr/>
          <p:nvPr/>
        </p:nvSpPr>
        <p:spPr bwMode="auto">
          <a:xfrm rot="16200000">
            <a:off x="4172401" y="5268749"/>
            <a:ext cx="303780" cy="571249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49" name="Pfeil: nach unten 48">
            <a:extLst>
              <a:ext uri="{FF2B5EF4-FFF2-40B4-BE49-F238E27FC236}">
                <a16:creationId xmlns:a16="http://schemas.microsoft.com/office/drawing/2014/main" id="{461D4387-5479-41FB-B8A0-CFF800D04D10}"/>
              </a:ext>
            </a:extLst>
          </p:cNvPr>
          <p:cNvSpPr/>
          <p:nvPr/>
        </p:nvSpPr>
        <p:spPr bwMode="auto">
          <a:xfrm>
            <a:off x="4619740" y="4788706"/>
            <a:ext cx="303780" cy="571249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05CE8C5C-F0B6-4257-8103-2C356844DA5D}"/>
              </a:ext>
            </a:extLst>
          </p:cNvPr>
          <p:cNvSpPr/>
          <p:nvPr/>
        </p:nvSpPr>
        <p:spPr bwMode="auto">
          <a:xfrm>
            <a:off x="5060591" y="2858877"/>
            <a:ext cx="144016" cy="165096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03252CE-81C7-404F-BF6A-6376BF746A23}"/>
              </a:ext>
            </a:extLst>
          </p:cNvPr>
          <p:cNvSpPr/>
          <p:nvPr/>
        </p:nvSpPr>
        <p:spPr bwMode="auto">
          <a:xfrm>
            <a:off x="4762272" y="3924639"/>
            <a:ext cx="144016" cy="165096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595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874BFA-8B9B-459A-9063-BF50D9BE9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MPC - Kostenfunktionen</a:t>
            </a:r>
            <a:endParaRPr lang="en-GB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5969DA3F-C18C-4A6D-B96B-CEB38FA362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15A7DB-13F0-49B1-A88A-D502163D423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A3D1FE4-C0E5-4F68-8E4B-3E62D20C54AB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5FC303B-6989-419E-8A6A-A4AB16F1102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Sebastian Weller | Zwischenvortrag zur Masterarbeit</a:t>
            </a:r>
            <a:endParaRPr lang="de-DE" dirty="0"/>
          </a:p>
        </p:txBody>
      </p:sp>
      <p:sp>
        <p:nvSpPr>
          <p:cNvPr id="7" name="Arc 23">
            <a:extLst>
              <a:ext uri="{FF2B5EF4-FFF2-40B4-BE49-F238E27FC236}">
                <a16:creationId xmlns:a16="http://schemas.microsoft.com/office/drawing/2014/main" id="{081CC0E5-1A45-4F92-80E6-83ADCABC94C5}"/>
              </a:ext>
            </a:extLst>
          </p:cNvPr>
          <p:cNvSpPr/>
          <p:nvPr/>
        </p:nvSpPr>
        <p:spPr bwMode="auto">
          <a:xfrm rot="16200000">
            <a:off x="3178199" y="1941956"/>
            <a:ext cx="4802832" cy="6336760"/>
          </a:xfrm>
          <a:prstGeom prst="arc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8" name="Arc 25">
            <a:extLst>
              <a:ext uri="{FF2B5EF4-FFF2-40B4-BE49-F238E27FC236}">
                <a16:creationId xmlns:a16="http://schemas.microsoft.com/office/drawing/2014/main" id="{D90D51B5-71E3-488C-AC9F-81DF373AE8D1}"/>
              </a:ext>
            </a:extLst>
          </p:cNvPr>
          <p:cNvSpPr/>
          <p:nvPr/>
        </p:nvSpPr>
        <p:spPr bwMode="auto">
          <a:xfrm rot="16200000">
            <a:off x="1174304" y="1149896"/>
            <a:ext cx="6242992" cy="7056784"/>
          </a:xfrm>
          <a:prstGeom prst="arc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cxnSp>
        <p:nvCxnSpPr>
          <p:cNvPr id="9" name="Straight Connector 26">
            <a:extLst>
              <a:ext uri="{FF2B5EF4-FFF2-40B4-BE49-F238E27FC236}">
                <a16:creationId xmlns:a16="http://schemas.microsoft.com/office/drawing/2014/main" id="{0DD99ABA-C775-49A9-8D04-A0F7097CD897}"/>
              </a:ext>
            </a:extLst>
          </p:cNvPr>
          <p:cNvCxnSpPr>
            <a:cxnSpLocks/>
          </p:cNvCxnSpPr>
          <p:nvPr/>
        </p:nvCxnSpPr>
        <p:spPr bwMode="auto">
          <a:xfrm>
            <a:off x="767407" y="4678287"/>
            <a:ext cx="0" cy="108012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27">
            <a:extLst>
              <a:ext uri="{FF2B5EF4-FFF2-40B4-BE49-F238E27FC236}">
                <a16:creationId xmlns:a16="http://schemas.microsoft.com/office/drawing/2014/main" id="{AE4D66E5-8DD0-4FA4-A78A-6D6A649F8DA8}"/>
              </a:ext>
            </a:extLst>
          </p:cNvPr>
          <p:cNvCxnSpPr>
            <a:cxnSpLocks/>
          </p:cNvCxnSpPr>
          <p:nvPr/>
        </p:nvCxnSpPr>
        <p:spPr bwMode="auto">
          <a:xfrm>
            <a:off x="2411234" y="4985555"/>
            <a:ext cx="0" cy="772852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32155AF7-5508-46E8-B88D-3ECA1E742F57}"/>
              </a:ext>
            </a:extLst>
          </p:cNvPr>
          <p:cNvCxnSpPr>
            <a:cxnSpLocks/>
          </p:cNvCxnSpPr>
          <p:nvPr/>
        </p:nvCxnSpPr>
        <p:spPr bwMode="auto">
          <a:xfrm flipV="1">
            <a:off x="2051195" y="2996953"/>
            <a:ext cx="1570435" cy="1800199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30">
            <a:extLst>
              <a:ext uri="{FF2B5EF4-FFF2-40B4-BE49-F238E27FC236}">
                <a16:creationId xmlns:a16="http://schemas.microsoft.com/office/drawing/2014/main" id="{D0C4C02E-64C0-4AE9-B710-A08A9DFD10A6}"/>
              </a:ext>
            </a:extLst>
          </p:cNvPr>
          <p:cNvCxnSpPr>
            <a:cxnSpLocks/>
          </p:cNvCxnSpPr>
          <p:nvPr/>
        </p:nvCxnSpPr>
        <p:spPr bwMode="auto">
          <a:xfrm flipV="1">
            <a:off x="2267163" y="2780929"/>
            <a:ext cx="2201107" cy="114697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204A49F4-9922-4364-8DAE-6B3FADD69DAA}"/>
              </a:ext>
            </a:extLst>
          </p:cNvPr>
          <p:cNvCxnSpPr>
            <a:cxnSpLocks/>
          </p:cNvCxnSpPr>
          <p:nvPr/>
        </p:nvCxnSpPr>
        <p:spPr bwMode="auto">
          <a:xfrm flipV="1">
            <a:off x="1250616" y="1628800"/>
            <a:ext cx="1905767" cy="1037083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33">
            <a:extLst>
              <a:ext uri="{FF2B5EF4-FFF2-40B4-BE49-F238E27FC236}">
                <a16:creationId xmlns:a16="http://schemas.microsoft.com/office/drawing/2014/main" id="{A3CF0A74-0D71-42BF-ACF2-E15EB4658E32}"/>
              </a:ext>
            </a:extLst>
          </p:cNvPr>
          <p:cNvCxnSpPr/>
          <p:nvPr/>
        </p:nvCxnSpPr>
        <p:spPr bwMode="auto">
          <a:xfrm flipV="1">
            <a:off x="538944" y="1911674"/>
            <a:ext cx="1656184" cy="2016224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35">
            <a:extLst>
              <a:ext uri="{FF2B5EF4-FFF2-40B4-BE49-F238E27FC236}">
                <a16:creationId xmlns:a16="http://schemas.microsoft.com/office/drawing/2014/main" id="{42A849D2-6594-48F6-8C0A-4D5D7E130CCB}"/>
              </a:ext>
            </a:extLst>
          </p:cNvPr>
          <p:cNvCxnSpPr>
            <a:cxnSpLocks/>
          </p:cNvCxnSpPr>
          <p:nvPr/>
        </p:nvCxnSpPr>
        <p:spPr bwMode="auto">
          <a:xfrm flipV="1">
            <a:off x="538861" y="2780929"/>
            <a:ext cx="676426" cy="2204626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36">
            <a:extLst>
              <a:ext uri="{FF2B5EF4-FFF2-40B4-BE49-F238E27FC236}">
                <a16:creationId xmlns:a16="http://schemas.microsoft.com/office/drawing/2014/main" id="{9D8A45F4-62EF-43C8-B024-03E4CD787B71}"/>
              </a:ext>
            </a:extLst>
          </p:cNvPr>
          <p:cNvCxnSpPr>
            <a:cxnSpLocks/>
          </p:cNvCxnSpPr>
          <p:nvPr/>
        </p:nvCxnSpPr>
        <p:spPr bwMode="auto">
          <a:xfrm flipV="1">
            <a:off x="2255411" y="3213065"/>
            <a:ext cx="676426" cy="2204626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38">
            <a:extLst>
              <a:ext uri="{FF2B5EF4-FFF2-40B4-BE49-F238E27FC236}">
                <a16:creationId xmlns:a16="http://schemas.microsoft.com/office/drawing/2014/main" id="{36A51C68-42EE-4268-932F-4C38C994C791}"/>
              </a:ext>
            </a:extLst>
          </p:cNvPr>
          <p:cNvSpPr/>
          <p:nvPr/>
        </p:nvSpPr>
        <p:spPr bwMode="auto">
          <a:xfrm>
            <a:off x="1392679" y="5368401"/>
            <a:ext cx="407331" cy="61939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8" name="Oval 41">
            <a:extLst>
              <a:ext uri="{FF2B5EF4-FFF2-40B4-BE49-F238E27FC236}">
                <a16:creationId xmlns:a16="http://schemas.microsoft.com/office/drawing/2014/main" id="{28CA86BB-3D0B-4FDE-A9B3-20D4049E9966}"/>
              </a:ext>
            </a:extLst>
          </p:cNvPr>
          <p:cNvSpPr/>
          <p:nvPr/>
        </p:nvSpPr>
        <p:spPr bwMode="auto">
          <a:xfrm>
            <a:off x="3156383" y="2541527"/>
            <a:ext cx="108022" cy="8397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9" name="Oval 42">
            <a:extLst>
              <a:ext uri="{FF2B5EF4-FFF2-40B4-BE49-F238E27FC236}">
                <a16:creationId xmlns:a16="http://schemas.microsoft.com/office/drawing/2014/main" id="{215747E9-FA7F-4594-AC2E-4E74B7B488C7}"/>
              </a:ext>
            </a:extLst>
          </p:cNvPr>
          <p:cNvSpPr/>
          <p:nvPr/>
        </p:nvSpPr>
        <p:spPr bwMode="auto">
          <a:xfrm>
            <a:off x="2195791" y="3136931"/>
            <a:ext cx="108022" cy="8397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0" name="Oval 43">
            <a:extLst>
              <a:ext uri="{FF2B5EF4-FFF2-40B4-BE49-F238E27FC236}">
                <a16:creationId xmlns:a16="http://schemas.microsoft.com/office/drawing/2014/main" id="{55678D03-915F-4593-8EC0-88FD3ECDC00D}"/>
              </a:ext>
            </a:extLst>
          </p:cNvPr>
          <p:cNvSpPr/>
          <p:nvPr/>
        </p:nvSpPr>
        <p:spPr bwMode="auto">
          <a:xfrm>
            <a:off x="1696314" y="4099969"/>
            <a:ext cx="108022" cy="8397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1" name="Oval 48">
            <a:extLst>
              <a:ext uri="{FF2B5EF4-FFF2-40B4-BE49-F238E27FC236}">
                <a16:creationId xmlns:a16="http://schemas.microsoft.com/office/drawing/2014/main" id="{A1E25431-AB59-46E5-986B-FB97193C039C}"/>
              </a:ext>
            </a:extLst>
          </p:cNvPr>
          <p:cNvSpPr/>
          <p:nvPr/>
        </p:nvSpPr>
        <p:spPr bwMode="auto">
          <a:xfrm>
            <a:off x="1535310" y="5616737"/>
            <a:ext cx="108022" cy="8397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cxnSp>
        <p:nvCxnSpPr>
          <p:cNvPr id="22" name="Straight Connector 50">
            <a:extLst>
              <a:ext uri="{FF2B5EF4-FFF2-40B4-BE49-F238E27FC236}">
                <a16:creationId xmlns:a16="http://schemas.microsoft.com/office/drawing/2014/main" id="{E3D6E91D-320A-4CE4-8524-6DC7009BBBE9}"/>
              </a:ext>
            </a:extLst>
          </p:cNvPr>
          <p:cNvCxnSpPr>
            <a:cxnSpLocks/>
          </p:cNvCxnSpPr>
          <p:nvPr/>
        </p:nvCxnSpPr>
        <p:spPr bwMode="auto">
          <a:xfrm>
            <a:off x="890429" y="3844168"/>
            <a:ext cx="1716550" cy="58765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lgDash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51">
            <a:extLst>
              <a:ext uri="{FF2B5EF4-FFF2-40B4-BE49-F238E27FC236}">
                <a16:creationId xmlns:a16="http://schemas.microsoft.com/office/drawing/2014/main" id="{AACFD5DB-89CD-4488-A8A8-DBB4EC37DBE2}"/>
              </a:ext>
            </a:extLst>
          </p:cNvPr>
          <p:cNvCxnSpPr>
            <a:cxnSpLocks/>
          </p:cNvCxnSpPr>
          <p:nvPr/>
        </p:nvCxnSpPr>
        <p:spPr bwMode="auto">
          <a:xfrm>
            <a:off x="1533543" y="2740056"/>
            <a:ext cx="1477987" cy="8915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lgDash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53">
            <a:extLst>
              <a:ext uri="{FF2B5EF4-FFF2-40B4-BE49-F238E27FC236}">
                <a16:creationId xmlns:a16="http://schemas.microsoft.com/office/drawing/2014/main" id="{5A27F9DA-9C37-47C7-B1F9-27F625EC9795}"/>
              </a:ext>
            </a:extLst>
          </p:cNvPr>
          <p:cNvCxnSpPr>
            <a:cxnSpLocks/>
          </p:cNvCxnSpPr>
          <p:nvPr/>
        </p:nvCxnSpPr>
        <p:spPr bwMode="auto">
          <a:xfrm>
            <a:off x="2385889" y="2062472"/>
            <a:ext cx="1044980" cy="1225791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lgDash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" name="Picture 6" descr="Image result for cheese cartoon">
            <a:extLst>
              <a:ext uri="{FF2B5EF4-FFF2-40B4-BE49-F238E27FC236}">
                <a16:creationId xmlns:a16="http://schemas.microsoft.com/office/drawing/2014/main" id="{785321DD-5D5D-43B5-B1E8-929292B3D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270" y="1571128"/>
            <a:ext cx="800215" cy="80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0" descr="Related image">
            <a:extLst>
              <a:ext uri="{FF2B5EF4-FFF2-40B4-BE49-F238E27FC236}">
                <a16:creationId xmlns:a16="http://schemas.microsoft.com/office/drawing/2014/main" id="{3CC2CD97-39FF-4624-9BBC-4C3CE7A41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1180">
            <a:off x="2649866" y="2343240"/>
            <a:ext cx="752603" cy="50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Arc 23">
            <a:extLst>
              <a:ext uri="{FF2B5EF4-FFF2-40B4-BE49-F238E27FC236}">
                <a16:creationId xmlns:a16="http://schemas.microsoft.com/office/drawing/2014/main" id="{73BB5555-0F6E-4A36-8091-331C7410153F}"/>
              </a:ext>
            </a:extLst>
          </p:cNvPr>
          <p:cNvSpPr/>
          <p:nvPr/>
        </p:nvSpPr>
        <p:spPr bwMode="auto">
          <a:xfrm rot="16200000">
            <a:off x="9044111" y="2013964"/>
            <a:ext cx="4802832" cy="6336760"/>
          </a:xfrm>
          <a:prstGeom prst="arc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46" name="Arc 25">
            <a:extLst>
              <a:ext uri="{FF2B5EF4-FFF2-40B4-BE49-F238E27FC236}">
                <a16:creationId xmlns:a16="http://schemas.microsoft.com/office/drawing/2014/main" id="{AA9BC6F8-733F-4956-86CD-C0195B121A12}"/>
              </a:ext>
            </a:extLst>
          </p:cNvPr>
          <p:cNvSpPr/>
          <p:nvPr/>
        </p:nvSpPr>
        <p:spPr bwMode="auto">
          <a:xfrm rot="16200000">
            <a:off x="7040216" y="1221904"/>
            <a:ext cx="6242992" cy="7056784"/>
          </a:xfrm>
          <a:prstGeom prst="arc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cxnSp>
        <p:nvCxnSpPr>
          <p:cNvPr id="47" name="Straight Connector 26">
            <a:extLst>
              <a:ext uri="{FF2B5EF4-FFF2-40B4-BE49-F238E27FC236}">
                <a16:creationId xmlns:a16="http://schemas.microsoft.com/office/drawing/2014/main" id="{364136EA-C386-480D-AAAA-4999E0757F56}"/>
              </a:ext>
            </a:extLst>
          </p:cNvPr>
          <p:cNvCxnSpPr>
            <a:cxnSpLocks/>
          </p:cNvCxnSpPr>
          <p:nvPr/>
        </p:nvCxnSpPr>
        <p:spPr bwMode="auto">
          <a:xfrm>
            <a:off x="6633319" y="4750295"/>
            <a:ext cx="0" cy="108012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27">
            <a:extLst>
              <a:ext uri="{FF2B5EF4-FFF2-40B4-BE49-F238E27FC236}">
                <a16:creationId xmlns:a16="http://schemas.microsoft.com/office/drawing/2014/main" id="{96F226CC-3B5D-45AA-B242-94B4C7E3F411}"/>
              </a:ext>
            </a:extLst>
          </p:cNvPr>
          <p:cNvCxnSpPr>
            <a:cxnSpLocks/>
          </p:cNvCxnSpPr>
          <p:nvPr/>
        </p:nvCxnSpPr>
        <p:spPr bwMode="auto">
          <a:xfrm>
            <a:off x="8277146" y="5057563"/>
            <a:ext cx="0" cy="772852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28">
            <a:extLst>
              <a:ext uri="{FF2B5EF4-FFF2-40B4-BE49-F238E27FC236}">
                <a16:creationId xmlns:a16="http://schemas.microsoft.com/office/drawing/2014/main" id="{C4DAC69A-8CF1-414F-AECB-C754C99FD642}"/>
              </a:ext>
            </a:extLst>
          </p:cNvPr>
          <p:cNvCxnSpPr>
            <a:cxnSpLocks/>
          </p:cNvCxnSpPr>
          <p:nvPr/>
        </p:nvCxnSpPr>
        <p:spPr bwMode="auto">
          <a:xfrm flipV="1">
            <a:off x="7917107" y="3068961"/>
            <a:ext cx="1570435" cy="1800199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30">
            <a:extLst>
              <a:ext uri="{FF2B5EF4-FFF2-40B4-BE49-F238E27FC236}">
                <a16:creationId xmlns:a16="http://schemas.microsoft.com/office/drawing/2014/main" id="{7B4D1437-8726-481C-A0ED-8F7EDD366D38}"/>
              </a:ext>
            </a:extLst>
          </p:cNvPr>
          <p:cNvCxnSpPr>
            <a:cxnSpLocks/>
          </p:cNvCxnSpPr>
          <p:nvPr/>
        </p:nvCxnSpPr>
        <p:spPr bwMode="auto">
          <a:xfrm flipV="1">
            <a:off x="8133075" y="2852937"/>
            <a:ext cx="2201107" cy="114697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32">
            <a:extLst>
              <a:ext uri="{FF2B5EF4-FFF2-40B4-BE49-F238E27FC236}">
                <a16:creationId xmlns:a16="http://schemas.microsoft.com/office/drawing/2014/main" id="{77D74A86-12F9-481B-9069-FC4BC73E7AED}"/>
              </a:ext>
            </a:extLst>
          </p:cNvPr>
          <p:cNvCxnSpPr>
            <a:cxnSpLocks/>
          </p:cNvCxnSpPr>
          <p:nvPr/>
        </p:nvCxnSpPr>
        <p:spPr bwMode="auto">
          <a:xfrm flipV="1">
            <a:off x="7116528" y="1700808"/>
            <a:ext cx="1905767" cy="1037083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33">
            <a:extLst>
              <a:ext uri="{FF2B5EF4-FFF2-40B4-BE49-F238E27FC236}">
                <a16:creationId xmlns:a16="http://schemas.microsoft.com/office/drawing/2014/main" id="{7286A311-49BA-4343-83F0-0A9DC334994A}"/>
              </a:ext>
            </a:extLst>
          </p:cNvPr>
          <p:cNvCxnSpPr/>
          <p:nvPr/>
        </p:nvCxnSpPr>
        <p:spPr bwMode="auto">
          <a:xfrm flipV="1">
            <a:off x="6404856" y="1983682"/>
            <a:ext cx="1656184" cy="2016224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35">
            <a:extLst>
              <a:ext uri="{FF2B5EF4-FFF2-40B4-BE49-F238E27FC236}">
                <a16:creationId xmlns:a16="http://schemas.microsoft.com/office/drawing/2014/main" id="{40B89680-C268-49CD-B858-C2FFAD743EE7}"/>
              </a:ext>
            </a:extLst>
          </p:cNvPr>
          <p:cNvCxnSpPr>
            <a:cxnSpLocks/>
          </p:cNvCxnSpPr>
          <p:nvPr/>
        </p:nvCxnSpPr>
        <p:spPr bwMode="auto">
          <a:xfrm flipV="1">
            <a:off x="6404773" y="2852937"/>
            <a:ext cx="676426" cy="2204626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36">
            <a:extLst>
              <a:ext uri="{FF2B5EF4-FFF2-40B4-BE49-F238E27FC236}">
                <a16:creationId xmlns:a16="http://schemas.microsoft.com/office/drawing/2014/main" id="{C6F0713C-06F5-4A51-9BA3-4D299A0E9AA3}"/>
              </a:ext>
            </a:extLst>
          </p:cNvPr>
          <p:cNvCxnSpPr>
            <a:cxnSpLocks/>
          </p:cNvCxnSpPr>
          <p:nvPr/>
        </p:nvCxnSpPr>
        <p:spPr bwMode="auto">
          <a:xfrm flipV="1">
            <a:off x="8121323" y="3285073"/>
            <a:ext cx="676426" cy="2204626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38">
            <a:extLst>
              <a:ext uri="{FF2B5EF4-FFF2-40B4-BE49-F238E27FC236}">
                <a16:creationId xmlns:a16="http://schemas.microsoft.com/office/drawing/2014/main" id="{8604092E-7B3F-4FFC-8C5F-F698965D7277}"/>
              </a:ext>
            </a:extLst>
          </p:cNvPr>
          <p:cNvSpPr/>
          <p:nvPr/>
        </p:nvSpPr>
        <p:spPr bwMode="auto">
          <a:xfrm>
            <a:off x="7258591" y="5440409"/>
            <a:ext cx="407331" cy="61939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9" name="Oval 48">
            <a:extLst>
              <a:ext uri="{FF2B5EF4-FFF2-40B4-BE49-F238E27FC236}">
                <a16:creationId xmlns:a16="http://schemas.microsoft.com/office/drawing/2014/main" id="{867F310F-03C1-412F-B866-DF443887F880}"/>
              </a:ext>
            </a:extLst>
          </p:cNvPr>
          <p:cNvSpPr/>
          <p:nvPr/>
        </p:nvSpPr>
        <p:spPr bwMode="auto">
          <a:xfrm>
            <a:off x="7401222" y="5688745"/>
            <a:ext cx="108022" cy="8397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cxnSp>
        <p:nvCxnSpPr>
          <p:cNvPr id="60" name="Straight Connector 50">
            <a:extLst>
              <a:ext uri="{FF2B5EF4-FFF2-40B4-BE49-F238E27FC236}">
                <a16:creationId xmlns:a16="http://schemas.microsoft.com/office/drawing/2014/main" id="{829B88E4-0240-4388-AAC9-E462F45C694F}"/>
              </a:ext>
            </a:extLst>
          </p:cNvPr>
          <p:cNvCxnSpPr>
            <a:cxnSpLocks/>
          </p:cNvCxnSpPr>
          <p:nvPr/>
        </p:nvCxnSpPr>
        <p:spPr bwMode="auto">
          <a:xfrm>
            <a:off x="6756341" y="3916176"/>
            <a:ext cx="1716550" cy="58765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lgDash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51">
            <a:extLst>
              <a:ext uri="{FF2B5EF4-FFF2-40B4-BE49-F238E27FC236}">
                <a16:creationId xmlns:a16="http://schemas.microsoft.com/office/drawing/2014/main" id="{FCFB80B1-61F9-484F-B828-413C5EBF26BB}"/>
              </a:ext>
            </a:extLst>
          </p:cNvPr>
          <p:cNvCxnSpPr>
            <a:cxnSpLocks/>
          </p:cNvCxnSpPr>
          <p:nvPr/>
        </p:nvCxnSpPr>
        <p:spPr bwMode="auto">
          <a:xfrm>
            <a:off x="7399455" y="2812064"/>
            <a:ext cx="1477987" cy="8915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lgDash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53">
            <a:extLst>
              <a:ext uri="{FF2B5EF4-FFF2-40B4-BE49-F238E27FC236}">
                <a16:creationId xmlns:a16="http://schemas.microsoft.com/office/drawing/2014/main" id="{E426387A-AB34-4406-843E-9A63436ECB5B}"/>
              </a:ext>
            </a:extLst>
          </p:cNvPr>
          <p:cNvCxnSpPr>
            <a:cxnSpLocks/>
          </p:cNvCxnSpPr>
          <p:nvPr/>
        </p:nvCxnSpPr>
        <p:spPr bwMode="auto">
          <a:xfrm>
            <a:off x="8251801" y="2134480"/>
            <a:ext cx="1044980" cy="1225791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lgDash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 descr="Image result for road runner">
            <a:extLst>
              <a:ext uri="{FF2B5EF4-FFF2-40B4-BE49-F238E27FC236}">
                <a16:creationId xmlns:a16="http://schemas.microsoft.com/office/drawing/2014/main" id="{C6A33C61-CB44-4044-9F4F-6997CF95F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63488">
            <a:off x="7020668" y="3881168"/>
            <a:ext cx="873481" cy="69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Image result for road runner">
            <a:extLst>
              <a:ext uri="{FF2B5EF4-FFF2-40B4-BE49-F238E27FC236}">
                <a16:creationId xmlns:a16="http://schemas.microsoft.com/office/drawing/2014/main" id="{08E75C4A-9307-48D3-AA4F-2DEC2D43E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29495">
            <a:off x="7535038" y="2913054"/>
            <a:ext cx="873481" cy="69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Image result for road runner">
            <a:extLst>
              <a:ext uri="{FF2B5EF4-FFF2-40B4-BE49-F238E27FC236}">
                <a16:creationId xmlns:a16="http://schemas.microsoft.com/office/drawing/2014/main" id="{527D3760-ED7C-43B8-AE09-62CF82A4E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3585">
            <a:off x="8410882" y="2350044"/>
            <a:ext cx="873481" cy="69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feld 9">
            <a:extLst>
              <a:ext uri="{FF2B5EF4-FFF2-40B4-BE49-F238E27FC236}">
                <a16:creationId xmlns:a16="http://schemas.microsoft.com/office/drawing/2014/main" id="{877AA69E-E09B-45CA-8E4B-6584E0C13035}"/>
              </a:ext>
            </a:extLst>
          </p:cNvPr>
          <p:cNvSpPr txBox="1"/>
          <p:nvPr/>
        </p:nvSpPr>
        <p:spPr>
          <a:xfrm>
            <a:off x="3196991" y="2678698"/>
            <a:ext cx="92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900" kern="0" dirty="0">
                <a:solidFill>
                  <a:srgbClr val="000000"/>
                </a:solidFill>
                <a:latin typeface="Arial"/>
              </a:rPr>
              <a:t>[Mouse ]</a:t>
            </a:r>
            <a:endParaRPr lang="en-GB" sz="900" kern="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Textfeld 9">
            <a:extLst>
              <a:ext uri="{FF2B5EF4-FFF2-40B4-BE49-F238E27FC236}">
                <a16:creationId xmlns:a16="http://schemas.microsoft.com/office/drawing/2014/main" id="{7A88187A-4DAD-411E-B822-6813F62E04B1}"/>
              </a:ext>
            </a:extLst>
          </p:cNvPr>
          <p:cNvSpPr txBox="1"/>
          <p:nvPr/>
        </p:nvSpPr>
        <p:spPr>
          <a:xfrm>
            <a:off x="4981003" y="2134480"/>
            <a:ext cx="92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900" kern="0" dirty="0">
                <a:solidFill>
                  <a:srgbClr val="000000"/>
                </a:solidFill>
                <a:latin typeface="Arial"/>
              </a:rPr>
              <a:t>[Cheese ]</a:t>
            </a:r>
            <a:endParaRPr lang="en-GB" sz="900" kern="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Textfeld 9">
            <a:extLst>
              <a:ext uri="{FF2B5EF4-FFF2-40B4-BE49-F238E27FC236}">
                <a16:creationId xmlns:a16="http://schemas.microsoft.com/office/drawing/2014/main" id="{7C46CA5F-CFE9-4164-8DE3-8D38FE7A426A}"/>
              </a:ext>
            </a:extLst>
          </p:cNvPr>
          <p:cNvSpPr txBox="1"/>
          <p:nvPr/>
        </p:nvSpPr>
        <p:spPr>
          <a:xfrm>
            <a:off x="9006938" y="2736709"/>
            <a:ext cx="92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900" kern="0" dirty="0">
                <a:solidFill>
                  <a:srgbClr val="000000"/>
                </a:solidFill>
                <a:latin typeface="Arial"/>
              </a:rPr>
              <a:t>[Runner ]</a:t>
            </a:r>
            <a:endParaRPr lang="en-GB" sz="900" kern="0" dirty="0" err="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6161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E1AEB3-F55B-4E9C-AB59-620AB789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AA339-70DF-48B3-A2EB-7E5DE9032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Motivation der Thematik</a:t>
            </a:r>
            <a:endParaRPr lang="de-DE" sz="800" dirty="0">
              <a:solidFill>
                <a:srgbClr val="002060">
                  <a:alpha val="30000"/>
                </a:srgbClr>
              </a:solidFill>
            </a:endParaRP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Problemstellung und Ziele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Model </a:t>
            </a:r>
            <a:r>
              <a:rPr lang="de-DE" dirty="0" err="1">
                <a:solidFill>
                  <a:srgbClr val="002060">
                    <a:alpha val="30000"/>
                  </a:srgbClr>
                </a:solidFill>
              </a:rPr>
              <a:t>Predictive</a:t>
            </a:r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 Control</a:t>
            </a:r>
          </a:p>
          <a:p>
            <a:r>
              <a:rPr lang="de-DE" dirty="0"/>
              <a:t>Simulator</a:t>
            </a:r>
          </a:p>
          <a:p>
            <a:pPr lvl="1"/>
            <a:r>
              <a:rPr lang="de-DE" dirty="0"/>
              <a:t>Aufbau</a:t>
            </a:r>
          </a:p>
          <a:p>
            <a:pPr lvl="1"/>
            <a:r>
              <a:rPr lang="de-DE" dirty="0"/>
              <a:t>Integration und Verifizierung</a:t>
            </a:r>
          </a:p>
          <a:p>
            <a:pPr lvl="1"/>
            <a:r>
              <a:rPr lang="de-DE" dirty="0"/>
              <a:t>Visualisierung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Messergebnisse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Ausblick</a:t>
            </a:r>
          </a:p>
          <a:p>
            <a:endParaRPr lang="en-GB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4D8BAB3-7083-42DF-947E-63B3253655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A1E775-B4E9-47AB-BF70-C041C65D8E7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7C3C32B-E5AC-41CD-9352-D8E621FAF5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Sebastian Weller | Zwischenvortrag zur Masterarbeit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2530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F97C6-7EC9-4848-8443-50F769CD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Simulator - Aufbau</a:t>
            </a:r>
            <a:endParaRPr lang="en-GB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98E8BEB2-6881-468B-9776-4E18FFF6C7B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46F482-4D51-402D-A135-1FF8B3AE91A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52B1BB-0AB9-4435-80C4-EB72E7C1532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Sebastian Weller | Zwischenvortrag zur Masterarbeit </a:t>
            </a:r>
            <a:endParaRPr lang="de-DE" dirty="0"/>
          </a:p>
        </p:txBody>
      </p:sp>
      <p:sp>
        <p:nvSpPr>
          <p:cNvPr id="7" name="Abgerundetes Rechteck 19">
            <a:extLst>
              <a:ext uri="{FF2B5EF4-FFF2-40B4-BE49-F238E27FC236}">
                <a16:creationId xmlns:a16="http://schemas.microsoft.com/office/drawing/2014/main" id="{9E6446C4-3B40-4866-ADC8-4A593B1260EF}"/>
              </a:ext>
            </a:extLst>
          </p:cNvPr>
          <p:cNvSpPr/>
          <p:nvPr/>
        </p:nvSpPr>
        <p:spPr>
          <a:xfrm>
            <a:off x="1126720" y="3528477"/>
            <a:ext cx="2361901" cy="707182"/>
          </a:xfrm>
          <a:prstGeom prst="roundRect">
            <a:avLst>
              <a:gd name="adj" fmla="val 0"/>
            </a:avLst>
          </a:prstGeom>
          <a:solidFill>
            <a:srgbClr val="95BBE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2060"/>
                </a:solidFill>
              </a:rPr>
              <a:t>MPC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8" name="Abgerundetes Rechteck 37">
            <a:extLst>
              <a:ext uri="{FF2B5EF4-FFF2-40B4-BE49-F238E27FC236}">
                <a16:creationId xmlns:a16="http://schemas.microsoft.com/office/drawing/2014/main" id="{A29781B3-9AE3-450E-81DD-49C58CE77E88}"/>
              </a:ext>
            </a:extLst>
          </p:cNvPr>
          <p:cNvSpPr/>
          <p:nvPr/>
        </p:nvSpPr>
        <p:spPr>
          <a:xfrm>
            <a:off x="1479579" y="4822433"/>
            <a:ext cx="1656182" cy="529075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002060"/>
                </a:solidFill>
              </a:rPr>
              <a:t>Fahrzeug-modell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9" name="Gewinkelte Verbindung 2">
            <a:extLst>
              <a:ext uri="{FF2B5EF4-FFF2-40B4-BE49-F238E27FC236}">
                <a16:creationId xmlns:a16="http://schemas.microsoft.com/office/drawing/2014/main" id="{427EC5A1-DE38-44DF-B8EF-CD507609C773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7430770" y="3328914"/>
            <a:ext cx="1232490" cy="87436"/>
          </a:xfrm>
          <a:prstGeom prst="bentConnector3">
            <a:avLst/>
          </a:prstGeom>
          <a:noFill/>
          <a:ln>
            <a:noFill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30">
            <a:extLst>
              <a:ext uri="{FF2B5EF4-FFF2-40B4-BE49-F238E27FC236}">
                <a16:creationId xmlns:a16="http://schemas.microsoft.com/office/drawing/2014/main" id="{B1464F82-2731-4115-9406-BBB312C9E00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7798373" y="2772553"/>
            <a:ext cx="497284" cy="1077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Abgerundetes Rechteck 37">
            <a:extLst>
              <a:ext uri="{FF2B5EF4-FFF2-40B4-BE49-F238E27FC236}">
                <a16:creationId xmlns:a16="http://schemas.microsoft.com/office/drawing/2014/main" id="{DDFE8C71-955B-4E8F-8222-A617A0BAD348}"/>
              </a:ext>
            </a:extLst>
          </p:cNvPr>
          <p:cNvSpPr/>
          <p:nvPr/>
        </p:nvSpPr>
        <p:spPr>
          <a:xfrm>
            <a:off x="8405026" y="4770160"/>
            <a:ext cx="1656182" cy="529075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002060"/>
                </a:solidFill>
              </a:rPr>
              <a:t>Fahrzeug-modell</a:t>
            </a:r>
            <a:r>
              <a:rPr lang="en-GB" b="1" dirty="0" err="1">
                <a:solidFill>
                  <a:srgbClr val="FF0000"/>
                </a:solidFill>
              </a:rPr>
              <a:t>e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8">
            <a:extLst>
              <a:ext uri="{FF2B5EF4-FFF2-40B4-BE49-F238E27FC236}">
                <a16:creationId xmlns:a16="http://schemas.microsoft.com/office/drawing/2014/main" id="{C0F38283-8BCF-4BA3-B9E0-431BD7C2CA1F}"/>
              </a:ext>
            </a:extLst>
          </p:cNvPr>
          <p:cNvSpPr/>
          <p:nvPr/>
        </p:nvSpPr>
        <p:spPr>
          <a:xfrm>
            <a:off x="5013226" y="1184694"/>
            <a:ext cx="2782493" cy="611379"/>
          </a:xfrm>
          <a:prstGeom prst="roundRect">
            <a:avLst>
              <a:gd name="adj" fmla="val 0"/>
            </a:avLst>
          </a:prstGeom>
          <a:solidFill>
            <a:srgbClr val="95BBE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2060"/>
                </a:solidFill>
              </a:rPr>
              <a:t>Startzustand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22">
            <a:extLst>
              <a:ext uri="{FF2B5EF4-FFF2-40B4-BE49-F238E27FC236}">
                <a16:creationId xmlns:a16="http://schemas.microsoft.com/office/drawing/2014/main" id="{3479B037-F6A5-4EDC-9A9F-DE027B5AE1EB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 bwMode="auto">
          <a:xfrm>
            <a:off x="6404473" y="1796073"/>
            <a:ext cx="2654" cy="68156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Abgerundetes Rechteck 37">
            <a:extLst>
              <a:ext uri="{FF2B5EF4-FFF2-40B4-BE49-F238E27FC236}">
                <a16:creationId xmlns:a16="http://schemas.microsoft.com/office/drawing/2014/main" id="{DBAFCEE4-0BEE-4AFF-B731-69B0BB961EB2}"/>
              </a:ext>
            </a:extLst>
          </p:cNvPr>
          <p:cNvSpPr/>
          <p:nvPr/>
        </p:nvSpPr>
        <p:spPr>
          <a:xfrm>
            <a:off x="8295657" y="2508015"/>
            <a:ext cx="1974548" cy="529075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002060"/>
                </a:solidFill>
              </a:rPr>
              <a:t>Rennstrecke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15" name="Abgerundetes Rechteck 18">
            <a:extLst>
              <a:ext uri="{FF2B5EF4-FFF2-40B4-BE49-F238E27FC236}">
                <a16:creationId xmlns:a16="http://schemas.microsoft.com/office/drawing/2014/main" id="{A4F26DED-E5FF-459F-9DBD-A9EA47583475}"/>
              </a:ext>
            </a:extLst>
          </p:cNvPr>
          <p:cNvSpPr/>
          <p:nvPr/>
        </p:nvSpPr>
        <p:spPr>
          <a:xfrm>
            <a:off x="5015880" y="2477642"/>
            <a:ext cx="2782493" cy="611379"/>
          </a:xfrm>
          <a:prstGeom prst="roundRect">
            <a:avLst>
              <a:gd name="adj" fmla="val 0"/>
            </a:avLst>
          </a:prstGeom>
          <a:solidFill>
            <a:srgbClr val="95BBE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2060"/>
                </a:solidFill>
              </a:rPr>
              <a:t>Setze Streckenbegrenzung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16" name="Abgerundetes Rechteck 18">
            <a:extLst>
              <a:ext uri="{FF2B5EF4-FFF2-40B4-BE49-F238E27FC236}">
                <a16:creationId xmlns:a16="http://schemas.microsoft.com/office/drawing/2014/main" id="{3F9D6EB0-7AF6-49C8-9441-FEE0AF8EEB02}"/>
              </a:ext>
            </a:extLst>
          </p:cNvPr>
          <p:cNvSpPr/>
          <p:nvPr/>
        </p:nvSpPr>
        <p:spPr>
          <a:xfrm>
            <a:off x="5013226" y="3597745"/>
            <a:ext cx="2782493" cy="611379"/>
          </a:xfrm>
          <a:prstGeom prst="roundRect">
            <a:avLst>
              <a:gd name="adj" fmla="val 0"/>
            </a:avLst>
          </a:prstGeom>
          <a:solidFill>
            <a:srgbClr val="95BBE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2060"/>
                </a:solidFill>
              </a:rPr>
              <a:t>Setze </a:t>
            </a:r>
          </a:p>
          <a:p>
            <a:pPr algn="ctr"/>
            <a:r>
              <a:rPr lang="de-DE" b="1" dirty="0">
                <a:solidFill>
                  <a:srgbClr val="002060"/>
                </a:solidFill>
              </a:rPr>
              <a:t>Startzustand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17" name="Straight Arrow Connector 29">
            <a:extLst>
              <a:ext uri="{FF2B5EF4-FFF2-40B4-BE49-F238E27FC236}">
                <a16:creationId xmlns:a16="http://schemas.microsoft.com/office/drawing/2014/main" id="{4D3389B0-72BC-4E45-BE31-ACF031530048}"/>
              </a:ext>
            </a:extLst>
          </p:cNvPr>
          <p:cNvCxnSpPr>
            <a:cxnSpLocks/>
            <a:stCxn id="15" idx="1"/>
          </p:cNvCxnSpPr>
          <p:nvPr/>
        </p:nvCxnSpPr>
        <p:spPr bwMode="auto">
          <a:xfrm flipH="1">
            <a:off x="3488621" y="2783332"/>
            <a:ext cx="1527259" cy="74514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32">
            <a:extLst>
              <a:ext uri="{FF2B5EF4-FFF2-40B4-BE49-F238E27FC236}">
                <a16:creationId xmlns:a16="http://schemas.microsoft.com/office/drawing/2014/main" id="{FEECD9A3-2557-454A-B96A-09EBE56D500B}"/>
              </a:ext>
            </a:extLst>
          </p:cNvPr>
          <p:cNvCxnSpPr>
            <a:cxnSpLocks/>
            <a:stCxn id="16" idx="1"/>
            <a:endCxn id="7" idx="3"/>
          </p:cNvCxnSpPr>
          <p:nvPr/>
        </p:nvCxnSpPr>
        <p:spPr bwMode="auto">
          <a:xfrm flipH="1" flipV="1">
            <a:off x="3488621" y="3882068"/>
            <a:ext cx="1524605" cy="2136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Gerade Verbindung mit Pfeil 30">
            <a:extLst>
              <a:ext uri="{FF2B5EF4-FFF2-40B4-BE49-F238E27FC236}">
                <a16:creationId xmlns:a16="http://schemas.microsoft.com/office/drawing/2014/main" id="{D6E81B4E-D6D1-46D8-A2E7-FBB671C3E5D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307670" y="4235659"/>
            <a:ext cx="1" cy="586774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Abgerundetes Rechteck 18">
            <a:extLst>
              <a:ext uri="{FF2B5EF4-FFF2-40B4-BE49-F238E27FC236}">
                <a16:creationId xmlns:a16="http://schemas.microsoft.com/office/drawing/2014/main" id="{AD1AD2B7-54D9-46EC-A1E2-68729E92767A}"/>
              </a:ext>
            </a:extLst>
          </p:cNvPr>
          <p:cNvSpPr/>
          <p:nvPr/>
        </p:nvSpPr>
        <p:spPr>
          <a:xfrm>
            <a:off x="5024036" y="4740129"/>
            <a:ext cx="2782493" cy="611379"/>
          </a:xfrm>
          <a:prstGeom prst="roundRect">
            <a:avLst>
              <a:gd name="adj" fmla="val 0"/>
            </a:avLst>
          </a:prstGeom>
          <a:solidFill>
            <a:srgbClr val="95BBE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2060"/>
                </a:solidFill>
              </a:rPr>
              <a:t>Aktualisiere Fahrzeugzustand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21" name="Straight Arrow Connector 41">
            <a:extLst>
              <a:ext uri="{FF2B5EF4-FFF2-40B4-BE49-F238E27FC236}">
                <a16:creationId xmlns:a16="http://schemas.microsoft.com/office/drawing/2014/main" id="{4077FB6C-AF25-4281-BCC5-9B6A18972B40}"/>
              </a:ext>
            </a:extLst>
          </p:cNvPr>
          <p:cNvCxnSpPr>
            <a:cxnSpLocks/>
            <a:endCxn id="20" idx="1"/>
          </p:cNvCxnSpPr>
          <p:nvPr/>
        </p:nvCxnSpPr>
        <p:spPr bwMode="auto">
          <a:xfrm>
            <a:off x="3455252" y="4229277"/>
            <a:ext cx="1568784" cy="81654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Gerade Verbindung mit Pfeil 30">
            <a:extLst>
              <a:ext uri="{FF2B5EF4-FFF2-40B4-BE49-F238E27FC236}">
                <a16:creationId xmlns:a16="http://schemas.microsoft.com/office/drawing/2014/main" id="{3C40F177-6BD2-4599-9B1A-90C5206DAE60}"/>
              </a:ext>
            </a:extLst>
          </p:cNvPr>
          <p:cNvCxnSpPr>
            <a:cxnSpLocks/>
            <a:stCxn id="20" idx="3"/>
            <a:endCxn id="11" idx="1"/>
          </p:cNvCxnSpPr>
          <p:nvPr/>
        </p:nvCxnSpPr>
        <p:spPr>
          <a:xfrm flipV="1">
            <a:off x="7806529" y="5034698"/>
            <a:ext cx="598497" cy="1112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45">
            <a:extLst>
              <a:ext uri="{FF2B5EF4-FFF2-40B4-BE49-F238E27FC236}">
                <a16:creationId xmlns:a16="http://schemas.microsoft.com/office/drawing/2014/main" id="{4ACE084B-ABB2-4F60-91BB-F56E887C406F}"/>
              </a:ext>
            </a:extLst>
          </p:cNvPr>
          <p:cNvCxnSpPr>
            <a:cxnSpLocks/>
          </p:cNvCxnSpPr>
          <p:nvPr/>
        </p:nvCxnSpPr>
        <p:spPr bwMode="auto">
          <a:xfrm flipH="1">
            <a:off x="6415283" y="2101458"/>
            <a:ext cx="4164962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46">
            <a:extLst>
              <a:ext uri="{FF2B5EF4-FFF2-40B4-BE49-F238E27FC236}">
                <a16:creationId xmlns:a16="http://schemas.microsoft.com/office/drawing/2014/main" id="{18CBD3E8-5D3A-42C3-90EA-FABA79F28AAC}"/>
              </a:ext>
            </a:extLst>
          </p:cNvPr>
          <p:cNvCxnSpPr>
            <a:cxnSpLocks/>
          </p:cNvCxnSpPr>
          <p:nvPr/>
        </p:nvCxnSpPr>
        <p:spPr bwMode="auto">
          <a:xfrm flipH="1">
            <a:off x="6415283" y="5859153"/>
            <a:ext cx="4164962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53">
            <a:extLst>
              <a:ext uri="{FF2B5EF4-FFF2-40B4-BE49-F238E27FC236}">
                <a16:creationId xmlns:a16="http://schemas.microsoft.com/office/drawing/2014/main" id="{693843DF-2453-4E62-B93A-59988ED45A6C}"/>
              </a:ext>
            </a:extLst>
          </p:cNvPr>
          <p:cNvCxnSpPr>
            <a:cxnSpLocks/>
            <a:endCxn id="20" idx="2"/>
          </p:cNvCxnSpPr>
          <p:nvPr/>
        </p:nvCxnSpPr>
        <p:spPr bwMode="auto">
          <a:xfrm flipV="1">
            <a:off x="6415283" y="5351508"/>
            <a:ext cx="0" cy="507645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61">
            <a:extLst>
              <a:ext uri="{FF2B5EF4-FFF2-40B4-BE49-F238E27FC236}">
                <a16:creationId xmlns:a16="http://schemas.microsoft.com/office/drawing/2014/main" id="{0A70A635-917F-4492-9644-10179F07E882}"/>
              </a:ext>
            </a:extLst>
          </p:cNvPr>
          <p:cNvCxnSpPr>
            <a:cxnSpLocks/>
          </p:cNvCxnSpPr>
          <p:nvPr/>
        </p:nvCxnSpPr>
        <p:spPr bwMode="auto">
          <a:xfrm flipV="1">
            <a:off x="10580245" y="2110029"/>
            <a:ext cx="0" cy="3757696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67">
            <a:extLst>
              <a:ext uri="{FF2B5EF4-FFF2-40B4-BE49-F238E27FC236}">
                <a16:creationId xmlns:a16="http://schemas.microsoft.com/office/drawing/2014/main" id="{DE8DD284-E845-4943-BEE8-C4647421C8C5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 bwMode="auto">
          <a:xfrm flipH="1">
            <a:off x="6404473" y="3089021"/>
            <a:ext cx="2654" cy="508724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70">
            <a:extLst>
              <a:ext uri="{FF2B5EF4-FFF2-40B4-BE49-F238E27FC236}">
                <a16:creationId xmlns:a16="http://schemas.microsoft.com/office/drawing/2014/main" id="{03E6819E-E043-409D-AA39-77AA22111C2E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 bwMode="auto">
          <a:xfrm>
            <a:off x="6404473" y="4209124"/>
            <a:ext cx="10810" cy="53100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1029">
            <a:extLst>
              <a:ext uri="{FF2B5EF4-FFF2-40B4-BE49-F238E27FC236}">
                <a16:creationId xmlns:a16="http://schemas.microsoft.com/office/drawing/2014/main" id="{BBC9334B-DCA2-448E-B2DA-BC4711D9486A}"/>
              </a:ext>
            </a:extLst>
          </p:cNvPr>
          <p:cNvSpPr txBox="1"/>
          <p:nvPr/>
        </p:nvSpPr>
        <p:spPr>
          <a:xfrm rot="1632423">
            <a:off x="3128040" y="4817118"/>
            <a:ext cx="2732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en-GB" kern="0" dirty="0" err="1">
                <a:solidFill>
                  <a:srgbClr val="000000"/>
                </a:solidFill>
                <a:latin typeface="Arial"/>
              </a:rPr>
              <a:t>Steuerparameter</a:t>
            </a:r>
            <a:endParaRPr lang="en-GB" kern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1301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365F0-A136-47A2-BDB4-A97C6A31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Simulator – Verifizierung der Modelle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48CCA1-6519-4E95-8917-DD47CFFD8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Zusammenhänge</a:t>
            </a:r>
            <a:r>
              <a:rPr lang="en-GB" dirty="0"/>
              <a:t> </a:t>
            </a:r>
            <a:r>
              <a:rPr lang="en-GB" dirty="0" err="1"/>
              <a:t>aus</a:t>
            </a:r>
            <a:r>
              <a:rPr lang="en-GB" dirty="0"/>
              <a:t> Zeit/</a:t>
            </a:r>
            <a:r>
              <a:rPr lang="en-GB" dirty="0" err="1"/>
              <a:t>Distanz</a:t>
            </a:r>
            <a:r>
              <a:rPr lang="en-GB" dirty="0"/>
              <a:t>/</a:t>
            </a:r>
            <a:r>
              <a:rPr lang="en-GB" dirty="0" err="1"/>
              <a:t>Geschwindigkeiten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Realität</a:t>
            </a:r>
            <a:endParaRPr lang="en-GB" dirty="0"/>
          </a:p>
          <a:p>
            <a:r>
              <a:rPr lang="en-GB" dirty="0"/>
              <a:t>Acceleration: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Skidpad</a:t>
            </a:r>
            <a:r>
              <a:rPr lang="en-GB" dirty="0"/>
              <a:t> (</a:t>
            </a:r>
            <a:r>
              <a:rPr lang="en-GB" dirty="0" err="1"/>
              <a:t>liegende</a:t>
            </a:r>
            <a:r>
              <a:rPr lang="en-GB" dirty="0"/>
              <a:t> 8):</a:t>
            </a:r>
          </a:p>
          <a:p>
            <a:endParaRPr lang="en-GB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4025D7B-9740-4D8B-84C3-01FD3342FD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54CF91-C002-4F04-9E42-8EDCA8FB381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2D6D42-B961-45F9-AFBF-D3817DF385F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Sebastian Weller | Zwischenvortrag zur Masterarbeit 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F5DFA92F-9559-4221-9E75-0FFF8FA75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116388"/>
              </p:ext>
            </p:extLst>
          </p:nvPr>
        </p:nvGraphicFramePr>
        <p:xfrm>
          <a:off x="2469096" y="2321202"/>
          <a:ext cx="7250408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418736722"/>
                    </a:ext>
                  </a:extLst>
                </a:gridCol>
                <a:gridCol w="1392956">
                  <a:extLst>
                    <a:ext uri="{9D8B030D-6E8A-4147-A177-3AD203B41FA5}">
                      <a16:colId xmlns:a16="http://schemas.microsoft.com/office/drawing/2014/main" val="1150490745"/>
                    </a:ext>
                  </a:extLst>
                </a:gridCol>
                <a:gridCol w="1559372">
                  <a:extLst>
                    <a:ext uri="{9D8B030D-6E8A-4147-A177-3AD203B41FA5}">
                      <a16:colId xmlns:a16="http://schemas.microsoft.com/office/drawing/2014/main" val="608966639"/>
                    </a:ext>
                  </a:extLst>
                </a:gridCol>
                <a:gridCol w="2065832">
                  <a:extLst>
                    <a:ext uri="{9D8B030D-6E8A-4147-A177-3AD203B41FA5}">
                      <a16:colId xmlns:a16="http://schemas.microsoft.com/office/drawing/2014/main" val="983175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Realität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kinematisch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dynamisch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mit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Reibung</a:t>
                      </a:r>
                      <a:r>
                        <a:rPr lang="en-GB" dirty="0"/>
                        <a:t>/Drag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250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Distanz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328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Endgeschwindigkeit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118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118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99.7 km/h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14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4.5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4.6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4.3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106997"/>
                  </a:ext>
                </a:extLst>
              </a:tr>
            </a:tbl>
          </a:graphicData>
        </a:graphic>
      </p:graphicFrame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E24945D9-40F3-4AF1-814E-1FEE9DC2E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079820"/>
              </p:ext>
            </p:extLst>
          </p:nvPr>
        </p:nvGraphicFramePr>
        <p:xfrm>
          <a:off x="2461506" y="5002376"/>
          <a:ext cx="72580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58230">
                  <a:extLst>
                    <a:ext uri="{9D8B030D-6E8A-4147-A177-3AD203B41FA5}">
                      <a16:colId xmlns:a16="http://schemas.microsoft.com/office/drawing/2014/main" val="182439248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8448843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939318198"/>
                    </a:ext>
                  </a:extLst>
                </a:gridCol>
                <a:gridCol w="2183346">
                  <a:extLst>
                    <a:ext uri="{9D8B030D-6E8A-4147-A177-3AD203B41FA5}">
                      <a16:colId xmlns:a16="http://schemas.microsoft.com/office/drawing/2014/main" val="107097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Realität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kinematisch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dynamisch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112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7.15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8.75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8.8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65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606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A47F08-21F8-4097-863D-68AFD284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Simulator – Verifizierung der Modelle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5AA33C-6B7B-43DD-996D-62644E4948A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5E2869-5F8A-47B7-95DC-E20F36090B6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Sebastian Weller | Zwischenvortrag zur Masterarbeit 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2B9F390-7592-45F5-B0D5-286C7E569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2" y="1628800"/>
            <a:ext cx="11775555" cy="373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35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A47F08-21F8-4097-863D-68AFD284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Simulator – Verifizierung der Modelle</a:t>
            </a:r>
            <a:endParaRPr lang="en-GB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32A9F80-5AB1-462D-90C2-122DE7A27D8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5AA33C-6B7B-43DD-996D-62644E4948A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5E2869-5F8A-47B7-95DC-E20F36090B6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Sebastian Weller | Zwischenvortrag zur Masterarbeit </a:t>
            </a:r>
            <a:endParaRPr lang="de-DE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D2E0BDE-0F71-4FB0-AB04-97A01F0B0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656"/>
            <a:ext cx="11712624" cy="3976688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32B780D-D0A6-41ED-9521-762661F8AAFA}"/>
              </a:ext>
            </a:extLst>
          </p:cNvPr>
          <p:cNvCxnSpPr>
            <a:cxnSpLocks/>
          </p:cNvCxnSpPr>
          <p:nvPr/>
        </p:nvCxnSpPr>
        <p:spPr bwMode="auto">
          <a:xfrm>
            <a:off x="2654036" y="2173506"/>
            <a:ext cx="504056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567E1138-4DAD-4DEE-A359-181A6738AC75}"/>
              </a:ext>
            </a:extLst>
          </p:cNvPr>
          <p:cNvCxnSpPr>
            <a:cxnSpLocks/>
          </p:cNvCxnSpPr>
          <p:nvPr/>
        </p:nvCxnSpPr>
        <p:spPr bwMode="auto">
          <a:xfrm>
            <a:off x="2654036" y="2461538"/>
            <a:ext cx="504056" cy="0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5D8F284-9B2C-484E-9EE6-D63FA8A10F89}"/>
              </a:ext>
            </a:extLst>
          </p:cNvPr>
          <p:cNvCxnSpPr>
            <a:cxnSpLocks/>
          </p:cNvCxnSpPr>
          <p:nvPr/>
        </p:nvCxnSpPr>
        <p:spPr bwMode="auto">
          <a:xfrm>
            <a:off x="2654036" y="2533546"/>
            <a:ext cx="504056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9ABCE0A4-62E5-4E24-B6BB-A2E38567C195}"/>
              </a:ext>
            </a:extLst>
          </p:cNvPr>
          <p:cNvCxnSpPr>
            <a:cxnSpLocks/>
          </p:cNvCxnSpPr>
          <p:nvPr/>
        </p:nvCxnSpPr>
        <p:spPr bwMode="auto">
          <a:xfrm>
            <a:off x="2654036" y="2605554"/>
            <a:ext cx="504056" cy="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5A1C6216-3AD8-4504-A945-B4C7D6BF77E6}"/>
              </a:ext>
            </a:extLst>
          </p:cNvPr>
          <p:cNvSpPr txBox="1"/>
          <p:nvPr/>
        </p:nvSpPr>
        <p:spPr>
          <a:xfrm>
            <a:off x="3215680" y="19888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kern="0" dirty="0">
                <a:solidFill>
                  <a:srgbClr val="000000"/>
                </a:solidFill>
                <a:latin typeface="Arial"/>
              </a:rPr>
              <a:t>linear</a:t>
            </a:r>
            <a:endParaRPr lang="en-GB" kern="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663592F-1A90-47E4-9DF3-8BA1F79C7506}"/>
              </a:ext>
            </a:extLst>
          </p:cNvPr>
          <p:cNvSpPr txBox="1"/>
          <p:nvPr/>
        </p:nvSpPr>
        <p:spPr>
          <a:xfrm>
            <a:off x="3215679" y="234888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kern="0" dirty="0" err="1">
                <a:solidFill>
                  <a:srgbClr val="000000"/>
                </a:solidFill>
                <a:latin typeface="Arial"/>
              </a:rPr>
              <a:t>Pacejka</a:t>
            </a:r>
            <a:r>
              <a:rPr lang="de-DE" kern="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latin typeface="Arial"/>
              </a:rPr>
              <a:t>variationen</a:t>
            </a:r>
            <a:endParaRPr lang="en-GB" kern="0" dirty="0" err="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5583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2DF16-910E-420B-ABA6-6F5F0C9F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Simulator - Visualisierung</a:t>
            </a:r>
            <a:endParaRPr lang="en-GB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900CF45A-077D-42E6-82F9-0F83B721A5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93B7585-8122-471C-B3C8-99905D063A7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52CC539-0C03-4762-9F8F-1276CDAF006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Sebastian Weller | Zwischenvortrag zur Masterarbeit </a:t>
            </a:r>
            <a:endParaRPr lang="de-DE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7C711E0C-7EA3-4C93-B5F8-D0775CB82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04" y="1196752"/>
            <a:ext cx="84296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92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767E5-487D-46D3-BAF9-C2572604D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1AA64-30F6-4C35-8064-E5536C2E2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A8287B-57B8-421B-8FBD-CCC7F3C17A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7506A-31AE-4832-81A8-CC7E9D9354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885E0-ACEE-4741-895B-CBBA0463B93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Sebastian Weller | Zwischenvortrag zur Masterarbeit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4630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7114EF-0308-4700-8E51-F79024148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13D6F9-0259-47D8-8B66-8173C2E0F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Motivation der Thematik</a:t>
            </a:r>
            <a:endParaRPr lang="de-DE" sz="800" dirty="0">
              <a:solidFill>
                <a:srgbClr val="002060">
                  <a:alpha val="30000"/>
                </a:srgbClr>
              </a:solidFill>
            </a:endParaRPr>
          </a:p>
          <a:p>
            <a:r>
              <a:rPr lang="de-DE" dirty="0"/>
              <a:t>Problemstellung und Ziele</a:t>
            </a:r>
          </a:p>
          <a:p>
            <a:r>
              <a:rPr lang="de-DE" dirty="0"/>
              <a:t>Model </a:t>
            </a:r>
            <a:r>
              <a:rPr lang="de-DE" dirty="0" err="1"/>
              <a:t>Predictive</a:t>
            </a:r>
            <a:r>
              <a:rPr lang="de-DE" dirty="0"/>
              <a:t> Control</a:t>
            </a:r>
          </a:p>
          <a:p>
            <a:r>
              <a:rPr lang="de-DE" dirty="0"/>
              <a:t>Simulator</a:t>
            </a:r>
          </a:p>
          <a:p>
            <a:r>
              <a:rPr lang="de-DE" dirty="0"/>
              <a:t>Messergebnisse</a:t>
            </a:r>
          </a:p>
          <a:p>
            <a:endParaRPr lang="en-GB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93F43C59-D139-4241-843F-9D422007A5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F03499-2D0D-443C-AD03-082BB857A9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BDE003-B5AF-440C-8CF7-710558F6CBE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Sebastian Weller | Zwischenvortrag zur Masterarbeit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02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3C9C7C-0863-4F8D-9460-708D3DC81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8F1D1B-D7DD-4A75-93DC-A80FF63AE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Motivation der Thematik</a:t>
            </a:r>
            <a:endParaRPr lang="de-DE" sz="800" dirty="0">
              <a:solidFill>
                <a:srgbClr val="002060">
                  <a:alpha val="30000"/>
                </a:srgbClr>
              </a:solidFill>
            </a:endParaRP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Problemstellung und Ziele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Model </a:t>
            </a:r>
            <a:r>
              <a:rPr lang="de-DE" dirty="0" err="1">
                <a:solidFill>
                  <a:srgbClr val="002060">
                    <a:alpha val="30000"/>
                  </a:srgbClr>
                </a:solidFill>
              </a:rPr>
              <a:t>Predictive</a:t>
            </a:r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 Control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Simulator</a:t>
            </a:r>
          </a:p>
          <a:p>
            <a:r>
              <a:rPr lang="de-DE" dirty="0"/>
              <a:t>Messergebnisse</a:t>
            </a:r>
            <a:endParaRPr lang="de-DE" dirty="0">
              <a:solidFill>
                <a:srgbClr val="002060">
                  <a:alpha val="30000"/>
                </a:srgbClr>
              </a:solidFill>
            </a:endParaRP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Ausblick</a:t>
            </a:r>
          </a:p>
          <a:p>
            <a:endParaRPr lang="en-GB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1FE3A2DF-17AD-49A9-9852-C80B4A8C82E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3A8B01-3831-4C21-A4CB-7DBADBEF0C9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05D254-F920-4676-A7D0-2234A04B209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Sebastian Weller | Zwischenvortrag zur Masterarbeit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6679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9EC357-DF9F-4D29-AAA3-286B453C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Messergebnisse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C798C4-85F3-451F-9CBC-3D56217C6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484784"/>
            <a:ext cx="5397795" cy="4536604"/>
          </a:xfrm>
        </p:spPr>
        <p:txBody>
          <a:bodyPr/>
          <a:lstStyle/>
          <a:p>
            <a:r>
              <a:rPr lang="de-DE" dirty="0"/>
              <a:t>„Cheese </a:t>
            </a:r>
            <a:r>
              <a:rPr lang="de-DE" dirty="0" err="1"/>
              <a:t>Cost</a:t>
            </a:r>
            <a:r>
              <a:rPr lang="de-DE" dirty="0"/>
              <a:t>“											</a:t>
            </a:r>
            <a:endParaRPr lang="en-GB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7E4B90D-4DB5-4678-88D0-FCE6CCEA27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2FAF8E-5FAB-4E9D-A5F5-36EB7FDE1E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8DFAD32-59EE-4073-8C1C-ED7D0FB993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Sebastian Weller | Zwischenvortrag zur Masterarbeit </a:t>
            </a:r>
            <a:endParaRPr lang="de-DE" dirty="0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5453BE6-A4A9-40C1-B6DE-0F730E147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0530"/>
              </p:ext>
            </p:extLst>
          </p:nvPr>
        </p:nvGraphicFramePr>
        <p:xfrm>
          <a:off x="619495" y="2228432"/>
          <a:ext cx="5400600" cy="3606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603102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81502818"/>
                    </a:ext>
                  </a:extLst>
                </a:gridCol>
                <a:gridCol w="2149400">
                  <a:extLst>
                    <a:ext uri="{9D8B030D-6E8A-4147-A177-3AD203B41FA5}">
                      <a16:colId xmlns:a16="http://schemas.microsoft.com/office/drawing/2014/main" val="2393347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Prediction 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First Round in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Second Round in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2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14.65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435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03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13.35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12.2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20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31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769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379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442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10516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A6B2769-1E3A-49D4-A343-AAE69928D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294040"/>
              </p:ext>
            </p:extLst>
          </p:nvPr>
        </p:nvGraphicFramePr>
        <p:xfrm>
          <a:off x="6237832" y="2240868"/>
          <a:ext cx="5328468" cy="3606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03888">
                  <a:extLst>
                    <a:ext uri="{9D8B030D-6E8A-4147-A177-3AD203B41FA5}">
                      <a16:colId xmlns:a16="http://schemas.microsoft.com/office/drawing/2014/main" val="2060310274"/>
                    </a:ext>
                  </a:extLst>
                </a:gridCol>
                <a:gridCol w="1603888">
                  <a:extLst>
                    <a:ext uri="{9D8B030D-6E8A-4147-A177-3AD203B41FA5}">
                      <a16:colId xmlns:a16="http://schemas.microsoft.com/office/drawing/2014/main" val="1681502818"/>
                    </a:ext>
                  </a:extLst>
                </a:gridCol>
                <a:gridCol w="2120692">
                  <a:extLst>
                    <a:ext uri="{9D8B030D-6E8A-4147-A177-3AD203B41FA5}">
                      <a16:colId xmlns:a16="http://schemas.microsoft.com/office/drawing/2014/main" val="2393347982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r>
                        <a:rPr lang="en-GB" dirty="0"/>
                        <a:t>Prediction 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First Round in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Second Round in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2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435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03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13.8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12.6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20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31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570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248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281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253152"/>
                  </a:ext>
                </a:extLst>
              </a:tr>
            </a:tbl>
          </a:graphicData>
        </a:graphic>
      </p:graphicFrame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9A16048-888A-43DD-850A-21796A2BD5C7}"/>
              </a:ext>
            </a:extLst>
          </p:cNvPr>
          <p:cNvSpPr txBox="1">
            <a:spLocks/>
          </p:cNvSpPr>
          <p:nvPr/>
        </p:nvSpPr>
        <p:spPr bwMode="auto">
          <a:xfrm>
            <a:off x="6265991" y="1467680"/>
            <a:ext cx="5397795" cy="4536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8775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„Max Speed </a:t>
            </a:r>
            <a:r>
              <a:rPr lang="de-DE" kern="0" dirty="0" err="1"/>
              <a:t>Cost</a:t>
            </a:r>
            <a:r>
              <a:rPr lang="de-DE" kern="0" dirty="0"/>
              <a:t>“											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921401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9E0BB7-590F-4EAB-AD69-2D472F779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 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3452D4-2AA8-4407-9AF7-3116D8274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Motivation der Thematik</a:t>
            </a:r>
            <a:endParaRPr lang="de-DE" sz="800" dirty="0">
              <a:solidFill>
                <a:srgbClr val="002060">
                  <a:alpha val="30000"/>
                </a:srgbClr>
              </a:solidFill>
            </a:endParaRP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Problemstellung und Ziele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Model </a:t>
            </a:r>
            <a:r>
              <a:rPr lang="de-DE" dirty="0" err="1">
                <a:solidFill>
                  <a:srgbClr val="002060">
                    <a:alpha val="30000"/>
                  </a:srgbClr>
                </a:solidFill>
              </a:rPr>
              <a:t>Predictive</a:t>
            </a:r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 Control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Simulator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Messergebnisse</a:t>
            </a:r>
          </a:p>
          <a:p>
            <a:r>
              <a:rPr lang="de-DE" dirty="0"/>
              <a:t>Ausblick</a:t>
            </a:r>
          </a:p>
          <a:p>
            <a:endParaRPr lang="en-GB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9ACD1EBB-B400-471C-BA79-EA5503E1E84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239761-6E32-471C-A526-4370090ECC7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899122-258D-4792-AF3C-34A12EE84F8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Sebastian Weller | Zwischenvortrag zur Masterarbeit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3805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82B06-D8CC-4A55-8FDE-BAFECEFD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D9C104-0D06-40B5-B1EF-29CA32E23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Regelfähigkeit</a:t>
            </a:r>
            <a:r>
              <a:rPr lang="en-GB" dirty="0"/>
              <a:t> von </a:t>
            </a:r>
            <a:r>
              <a:rPr lang="en-GB" dirty="0" err="1"/>
              <a:t>dynamischem</a:t>
            </a:r>
            <a:r>
              <a:rPr lang="en-GB" dirty="0"/>
              <a:t> Modell </a:t>
            </a:r>
            <a:r>
              <a:rPr lang="en-GB" dirty="0" err="1"/>
              <a:t>mit</a:t>
            </a:r>
            <a:r>
              <a:rPr lang="en-GB" dirty="0"/>
              <a:t> MPC</a:t>
            </a:r>
          </a:p>
          <a:p>
            <a:r>
              <a:rPr lang="en-GB" dirty="0" err="1"/>
              <a:t>Abhängigkeit</a:t>
            </a:r>
            <a:r>
              <a:rPr lang="en-GB" dirty="0"/>
              <a:t> von </a:t>
            </a:r>
            <a:r>
              <a:rPr lang="en-GB" dirty="0" err="1"/>
              <a:t>Rechenaufwand</a:t>
            </a:r>
            <a:r>
              <a:rPr lang="en-GB" dirty="0"/>
              <a:t> / </a:t>
            </a:r>
            <a:r>
              <a:rPr lang="en-GB" dirty="0" err="1"/>
              <a:t>Horizont</a:t>
            </a:r>
            <a:r>
              <a:rPr lang="en-GB" dirty="0"/>
              <a:t> / </a:t>
            </a:r>
            <a:r>
              <a:rPr lang="en-GB" dirty="0" err="1"/>
              <a:t>Kostenfunktion</a:t>
            </a:r>
            <a:endParaRPr lang="en-GB" dirty="0"/>
          </a:p>
          <a:p>
            <a:r>
              <a:rPr lang="en-GB" dirty="0" err="1"/>
              <a:t>Einfluss</a:t>
            </a:r>
            <a:r>
              <a:rPr lang="en-GB" dirty="0"/>
              <a:t> von </a:t>
            </a:r>
            <a:r>
              <a:rPr lang="en-GB" dirty="0" err="1"/>
              <a:t>Rauschen</a:t>
            </a:r>
            <a:r>
              <a:rPr lang="en-GB" dirty="0"/>
              <a:t> auf die </a:t>
            </a:r>
            <a:r>
              <a:rPr lang="en-GB" dirty="0" err="1"/>
              <a:t>Regelung</a:t>
            </a:r>
            <a:endParaRPr lang="en-GB" dirty="0"/>
          </a:p>
          <a:p>
            <a:r>
              <a:rPr lang="en-GB" dirty="0" err="1"/>
              <a:t>Differenz</a:t>
            </a:r>
            <a:r>
              <a:rPr lang="en-GB" dirty="0"/>
              <a:t> </a:t>
            </a:r>
            <a:r>
              <a:rPr lang="en-GB" dirty="0" err="1"/>
              <a:t>zwischen</a:t>
            </a:r>
            <a:r>
              <a:rPr lang="en-GB" dirty="0"/>
              <a:t> “cheese cost”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Idealtrajektorie</a:t>
            </a:r>
            <a:endParaRPr lang="en-GB" dirty="0"/>
          </a:p>
          <a:p>
            <a:r>
              <a:rPr lang="en-GB" dirty="0"/>
              <a:t>MPC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dynamischem</a:t>
            </a:r>
            <a:r>
              <a:rPr lang="en-GB" dirty="0"/>
              <a:t> </a:t>
            </a:r>
            <a:r>
              <a:rPr lang="en-GB" dirty="0" err="1"/>
              <a:t>Fahrzeugmodell</a:t>
            </a:r>
            <a:r>
              <a:rPr lang="en-GB" dirty="0"/>
              <a:t> </a:t>
            </a:r>
          </a:p>
          <a:p>
            <a:endParaRPr lang="de-DE" dirty="0"/>
          </a:p>
          <a:p>
            <a:r>
              <a:rPr lang="de-DE" dirty="0"/>
              <a:t>W</a:t>
            </a:r>
            <a:r>
              <a:rPr lang="en-GB" dirty="0"/>
              <a:t>as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Ideen</a:t>
            </a:r>
            <a:r>
              <a:rPr lang="en-GB" dirty="0"/>
              <a:t> </a:t>
            </a:r>
            <a:r>
              <a:rPr lang="en-GB" dirty="0" err="1"/>
              <a:t>habt</a:t>
            </a:r>
            <a:r>
              <a:rPr lang="en-GB" dirty="0"/>
              <a:t> </a:t>
            </a:r>
            <a:r>
              <a:rPr lang="en-GB" dirty="0" err="1"/>
              <a:t>ihr</a:t>
            </a:r>
            <a:r>
              <a:rPr lang="en-GB" dirty="0"/>
              <a:t> </a:t>
            </a:r>
            <a:r>
              <a:rPr lang="en-GB" dirty="0" err="1"/>
              <a:t>noch</a:t>
            </a:r>
            <a:r>
              <a:rPr lang="en-GB" dirty="0"/>
              <a:t>? 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29BA23E-0AE1-4D28-B822-17CD6C2953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15C0327-5E71-4E98-9546-E958175A045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7F44B9-B19C-45C1-8E7A-5679AF5EDCF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Sebastian Weller | Zwischenvortrag zur Masterarbeit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9333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>
          <a:xfrm>
            <a:off x="1992314" y="2636838"/>
            <a:ext cx="8207375" cy="3384550"/>
          </a:xfrm>
          <a:noFill/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452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C2AF50-EDA1-49DC-B9E5-A0C8006FA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D40252-975E-447B-9361-098B79E3231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A3D1FE4-C0E5-4F68-8E4B-3E62D20C54AB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6F05D0-F795-49A1-8EEE-49BF0099668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Sebastian Weller | Zwischenvortrag zur Masterarbeit</a:t>
            </a:r>
            <a:endParaRPr lang="de-DE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BCD30011-1492-4766-B7D5-BA6F27445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835540"/>
              </p:ext>
            </p:extLst>
          </p:nvPr>
        </p:nvGraphicFramePr>
        <p:xfrm>
          <a:off x="619494" y="1412777"/>
          <a:ext cx="10943999" cy="4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52380">
                  <a:extLst>
                    <a:ext uri="{9D8B030D-6E8A-4147-A177-3AD203B41FA5}">
                      <a16:colId xmlns:a16="http://schemas.microsoft.com/office/drawing/2014/main" val="907334714"/>
                    </a:ext>
                  </a:extLst>
                </a:gridCol>
                <a:gridCol w="7591619">
                  <a:extLst>
                    <a:ext uri="{9D8B030D-6E8A-4147-A177-3AD203B41FA5}">
                      <a16:colId xmlns:a16="http://schemas.microsoft.com/office/drawing/2014/main" val="3923618137"/>
                    </a:ext>
                  </a:extLst>
                </a:gridCol>
              </a:tblGrid>
              <a:tr h="1173458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[Pedal 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Metal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URLhttps://giphy.com/gifs/steve-mcqueen-jN5emagv8SHi8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dirty="0">
                          <a:solidFill>
                            <a:schemeClr val="tx1"/>
                          </a:solidFill>
                        </a:rPr>
                        <a:t>(aufgerufen</a:t>
                      </a:r>
                      <a:r>
                        <a:rPr lang="de-DE" sz="1600" b="0" i="0" baseline="0" dirty="0">
                          <a:solidFill>
                            <a:schemeClr val="tx1"/>
                          </a:solidFill>
                        </a:rPr>
                        <a:t> am 24.04.2018)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8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040907"/>
                  </a:ext>
                </a:extLst>
              </a:tr>
              <a:tr h="1429223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[Kin]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baseline="0" dirty="0">
                          <a:solidFill>
                            <a:schemeClr val="tx1"/>
                          </a:solidFill>
                        </a:rPr>
                        <a:t>URL: </a:t>
                      </a:r>
                      <a:r>
                        <a:rPr lang="de-DE" sz="1600" b="0" i="0" dirty="0">
                          <a:solidFill>
                            <a:schemeClr val="tx1"/>
                          </a:solidFill>
                        </a:rPr>
                        <a:t>https://medium.com/@jonathan_hui/lane-keeping-in-autonomous-driving-with-model-predictive-control-50f06e989bc9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dirty="0">
                          <a:solidFill>
                            <a:schemeClr val="tx1"/>
                          </a:solidFill>
                        </a:rPr>
                        <a:t>(aufgerufen</a:t>
                      </a:r>
                      <a:r>
                        <a:rPr lang="de-DE" sz="1600" b="0" i="0" baseline="0" dirty="0">
                          <a:solidFill>
                            <a:schemeClr val="tx1"/>
                          </a:solidFill>
                        </a:rPr>
                        <a:t> am 24.04.2018)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8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919">
                <a:tc>
                  <a:txBody>
                    <a:bodyPr/>
                    <a:lstStyle/>
                    <a:p>
                      <a:r>
                        <a:rPr lang="de-DE" sz="1600" kern="0" dirty="0">
                          <a:solidFill>
                            <a:srgbClr val="000000"/>
                          </a:solidFill>
                          <a:latin typeface="+mn-lt"/>
                        </a:rPr>
                        <a:t>[MPC]</a:t>
                      </a:r>
                      <a:endParaRPr lang="de-DE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baseline="0" dirty="0">
                          <a:solidFill>
                            <a:schemeClr val="tx1"/>
                          </a:solidFill>
                        </a:rPr>
                        <a:t>URL: </a:t>
                      </a:r>
                      <a:r>
                        <a:rPr lang="de-DE" sz="1600" b="0" i="0" dirty="0">
                          <a:solidFill>
                            <a:schemeClr val="tx1"/>
                          </a:solidFill>
                        </a:rPr>
                        <a:t>http://new.abb.com/control-systems/features/model-predictive-control-mpc (aufgerufen</a:t>
                      </a:r>
                      <a:r>
                        <a:rPr lang="de-DE" sz="1600" b="0" i="0" baseline="0" dirty="0">
                          <a:solidFill>
                            <a:schemeClr val="tx1"/>
                          </a:solidFill>
                        </a:rPr>
                        <a:t> am 24.04.2018)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8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8919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[Mag]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baseline="0" dirty="0">
                          <a:solidFill>
                            <a:schemeClr val="tx1"/>
                          </a:solidFill>
                        </a:rPr>
                        <a:t>URL: 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  <a:hlinkClick r:id="rId2"/>
                        </a:rPr>
                        <a:t>http://www.clipartpanda.com/clipart_images/photo-of-magnifying-glass-3817541</a:t>
                      </a:r>
                      <a:endParaRPr lang="de-DE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b="0" i="0" dirty="0">
                          <a:solidFill>
                            <a:schemeClr val="tx1"/>
                          </a:solidFill>
                        </a:rPr>
                        <a:t>(aufgerufen</a:t>
                      </a:r>
                      <a:r>
                        <a:rPr lang="de-DE" sz="1600" b="0" i="0" baseline="0" dirty="0">
                          <a:solidFill>
                            <a:schemeClr val="tx1"/>
                          </a:solidFill>
                        </a:rPr>
                        <a:t> am 24.04.2018)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706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215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C2AF50-EDA1-49DC-B9E5-A0C8006FA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34800"/>
            <a:ext cx="10944000" cy="338554"/>
          </a:xfrm>
        </p:spPr>
        <p:txBody>
          <a:bodyPr/>
          <a:lstStyle/>
          <a:p>
            <a:r>
              <a:rPr lang="de-DE" dirty="0"/>
              <a:t>Abbildungen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D40252-975E-447B-9361-098B79E3231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A3D1FE4-C0E5-4F68-8E4B-3E62D20C54AB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6F05D0-F795-49A1-8EEE-49BF0099668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Sebastian Weller | Zwischenvortrag zur Masterarbeit</a:t>
            </a:r>
            <a:endParaRPr lang="de-DE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BCD30011-1492-4766-B7D5-BA6F27445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445240"/>
              </p:ext>
            </p:extLst>
          </p:nvPr>
        </p:nvGraphicFramePr>
        <p:xfrm>
          <a:off x="619494" y="1412777"/>
          <a:ext cx="10943999" cy="4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52380">
                  <a:extLst>
                    <a:ext uri="{9D8B030D-6E8A-4147-A177-3AD203B41FA5}">
                      <a16:colId xmlns:a16="http://schemas.microsoft.com/office/drawing/2014/main" val="907334714"/>
                    </a:ext>
                  </a:extLst>
                </a:gridCol>
                <a:gridCol w="7591619">
                  <a:extLst>
                    <a:ext uri="{9D8B030D-6E8A-4147-A177-3AD203B41FA5}">
                      <a16:colId xmlns:a16="http://schemas.microsoft.com/office/drawing/2014/main" val="3923618137"/>
                    </a:ext>
                  </a:extLst>
                </a:gridCol>
              </a:tblGrid>
              <a:tr h="1173458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[Quest]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URL: https://www.dreamstime.com/stock-photos-d-man-sitting-red-question-mark-over-white-background-image30387483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dirty="0">
                          <a:solidFill>
                            <a:schemeClr val="tx1"/>
                          </a:solidFill>
                        </a:rPr>
                        <a:t>(aufgerufen</a:t>
                      </a:r>
                      <a:r>
                        <a:rPr lang="de-DE" sz="1600" b="0" i="0" baseline="0" dirty="0">
                          <a:solidFill>
                            <a:schemeClr val="tx1"/>
                          </a:solidFill>
                        </a:rPr>
                        <a:t> am 24.04.2018)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8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040907"/>
                  </a:ext>
                </a:extLst>
              </a:tr>
              <a:tr h="1429223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[Runner]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baseline="0" dirty="0">
                          <a:solidFill>
                            <a:schemeClr val="tx1"/>
                          </a:solidFill>
                        </a:rPr>
                        <a:t>URL: </a:t>
                      </a:r>
                      <a:r>
                        <a:rPr lang="de-DE" sz="1600" b="0" i="0" dirty="0">
                          <a:solidFill>
                            <a:schemeClr val="tx1"/>
                          </a:solidFill>
                        </a:rPr>
                        <a:t>https://www.etsy.com/de/listing/207602843/vinyl-aufkleberroad-runner-mit-richtigen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dirty="0">
                          <a:solidFill>
                            <a:schemeClr val="tx1"/>
                          </a:solidFill>
                        </a:rPr>
                        <a:t>(aufgerufen</a:t>
                      </a:r>
                      <a:r>
                        <a:rPr lang="de-DE" sz="1600" b="0" i="0" baseline="0" dirty="0">
                          <a:solidFill>
                            <a:schemeClr val="tx1"/>
                          </a:solidFill>
                        </a:rPr>
                        <a:t> am 24.04.2018)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8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919">
                <a:tc>
                  <a:txBody>
                    <a:bodyPr/>
                    <a:lstStyle/>
                    <a:p>
                      <a:r>
                        <a:rPr lang="de-DE" sz="1600" kern="0" dirty="0">
                          <a:solidFill>
                            <a:srgbClr val="000000"/>
                          </a:solidFill>
                          <a:latin typeface="+mn-lt"/>
                        </a:rPr>
                        <a:t>[Mouse]</a:t>
                      </a:r>
                      <a:endParaRPr lang="de-DE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baseline="0" dirty="0">
                          <a:solidFill>
                            <a:schemeClr val="tx1"/>
                          </a:solidFill>
                        </a:rPr>
                        <a:t>URL: </a:t>
                      </a:r>
                      <a:r>
                        <a:rPr lang="de-DE" sz="1600" b="0" i="0" dirty="0">
                          <a:solidFill>
                            <a:schemeClr val="tx1"/>
                          </a:solidFill>
                        </a:rPr>
                        <a:t>https://openclipart.org/detail/189839/cartoon-mouse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dirty="0">
                          <a:solidFill>
                            <a:schemeClr val="tx1"/>
                          </a:solidFill>
                        </a:rPr>
                        <a:t>(aufgerufen</a:t>
                      </a:r>
                      <a:r>
                        <a:rPr lang="de-DE" sz="1600" b="0" i="0" baseline="0" dirty="0">
                          <a:solidFill>
                            <a:schemeClr val="tx1"/>
                          </a:solidFill>
                        </a:rPr>
                        <a:t> am 24.04.2018)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8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8919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[Cheese]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baseline="0" dirty="0">
                          <a:solidFill>
                            <a:schemeClr val="tx1"/>
                          </a:solidFill>
                        </a:rPr>
                        <a:t>URL: http://www.thinkstockphotos.de/image/illustration-four-sides-yummy-cheese-comic-style/515048035?countrycode=DEU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b="0" i="0" dirty="0">
                          <a:solidFill>
                            <a:schemeClr val="tx1"/>
                          </a:solidFill>
                        </a:rPr>
                        <a:t>(aufgerufen</a:t>
                      </a:r>
                      <a:r>
                        <a:rPr lang="de-DE" sz="1600" b="0" i="0" baseline="0" dirty="0">
                          <a:solidFill>
                            <a:schemeClr val="tx1"/>
                          </a:solidFill>
                        </a:rPr>
                        <a:t> am 24.04.2018)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706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125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C2AF50-EDA1-49DC-B9E5-A0C8006FA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  <a:endParaRPr lang="en-GB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24D2DB0A-9699-4D0D-B37F-59420406A1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D40252-975E-447B-9361-098B79E3231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A3D1FE4-C0E5-4F68-8E4B-3E62D20C54AB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6F05D0-F795-49A1-8EEE-49BF0099668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Sebastian Weller | Zwischenvortrag zur Masterarbeit</a:t>
            </a:r>
            <a:endParaRPr lang="de-DE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BCD30011-1492-4766-B7D5-BA6F27445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668592"/>
              </p:ext>
            </p:extLst>
          </p:nvPr>
        </p:nvGraphicFramePr>
        <p:xfrm>
          <a:off x="619494" y="1412777"/>
          <a:ext cx="10943999" cy="468051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52380">
                  <a:extLst>
                    <a:ext uri="{9D8B030D-6E8A-4147-A177-3AD203B41FA5}">
                      <a16:colId xmlns:a16="http://schemas.microsoft.com/office/drawing/2014/main" val="907334714"/>
                    </a:ext>
                  </a:extLst>
                </a:gridCol>
                <a:gridCol w="7591619">
                  <a:extLst>
                    <a:ext uri="{9D8B030D-6E8A-4147-A177-3AD203B41FA5}">
                      <a16:colId xmlns:a16="http://schemas.microsoft.com/office/drawing/2014/main" val="3923618137"/>
                    </a:ext>
                  </a:extLst>
                </a:gridCol>
              </a:tblGrid>
              <a:tr h="1173458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[MPC F1]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URL: http://www.superstreetonline.com/features/modp-1006-racing-in-the-rain/ </a:t>
                      </a:r>
                      <a:r>
                        <a:rPr lang="de-DE" sz="1600" b="0" i="0" dirty="0">
                          <a:solidFill>
                            <a:schemeClr val="tx1"/>
                          </a:solidFill>
                        </a:rPr>
                        <a:t>(aufgerufen</a:t>
                      </a:r>
                      <a:r>
                        <a:rPr lang="de-DE" sz="1600" b="0" i="0" baseline="0" dirty="0">
                          <a:solidFill>
                            <a:schemeClr val="tx1"/>
                          </a:solidFill>
                        </a:rPr>
                        <a:t> am 24.04.2018)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8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040907"/>
                  </a:ext>
                </a:extLst>
              </a:tr>
              <a:tr h="1429223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[Opt]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URL: </a:t>
                      </a:r>
                      <a:r>
                        <a:rPr lang="en-US" sz="1600" b="0" i="0" dirty="0">
                          <a:solidFill>
                            <a:schemeClr val="tx1"/>
                          </a:solidFill>
                          <a:hlinkClick r:id="rId2"/>
                        </a:rPr>
                        <a:t>https://de.wikidpedia.org/wiki/Lineare_Optimierung</a:t>
                      </a: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b="0" i="0" dirty="0">
                          <a:solidFill>
                            <a:schemeClr val="tx1"/>
                          </a:solidFill>
                        </a:rPr>
                        <a:t>(aufgerufen</a:t>
                      </a:r>
                      <a:r>
                        <a:rPr lang="de-DE" sz="1600" b="0" i="0" baseline="0" dirty="0">
                          <a:solidFill>
                            <a:schemeClr val="tx1"/>
                          </a:solidFill>
                        </a:rPr>
                        <a:t> am 24.04.2018)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919">
                <a:tc>
                  <a:txBody>
                    <a:bodyPr/>
                    <a:lstStyle/>
                    <a:p>
                      <a:endParaRPr lang="de-DE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8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8919">
                <a:tc>
                  <a:txBody>
                    <a:bodyPr/>
                    <a:lstStyle/>
                    <a:p>
                      <a:endParaRPr lang="de-DE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706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02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EC538-A69A-461D-B55A-61C0E54E7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Fahrzeugmodelle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C85A4-E0F1-414C-8CD3-CB9DCA9CC4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E4AA761-6EC2-484C-AB35-A4FA9A2DA1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F2721-FCC4-40AE-887E-8F5DEE6B741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A3D1FE4-C0E5-4F68-8E4B-3E62D20C54AB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43E92-A034-4F8D-8EA0-51B5BA84FD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Sebastian Weller | Zwischenvortrag zur Masterarbeit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5857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CEEACB-4253-45A2-AF45-8460BC128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Fahrzeugmodelle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60A0CB-CC3C-486D-9DFB-EAF8CD0C375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6E291D-E99B-4950-B5B8-24E641521DC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Sebastian Weller | Zwischenvortrag zur Masterarbeit </a:t>
            </a:r>
            <a:endParaRPr lang="de-DE" dirty="0"/>
          </a:p>
        </p:txBody>
      </p:sp>
      <p:sp>
        <p:nvSpPr>
          <p:cNvPr id="8" name="AutoShape 4" descr="\begin{align}&#10;  S_v &amp;= c_v\cdot\alpha_v,\\&#10;  S_h &amp;= c_h\cdot\alpha_h.&#10;\end{align}">
            <a:extLst>
              <a:ext uri="{FF2B5EF4-FFF2-40B4-BE49-F238E27FC236}">
                <a16:creationId xmlns:a16="http://schemas.microsoft.com/office/drawing/2014/main" id="{FBC3B4B1-8DB6-4540-9BE7-B89B58098DC8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622300" y="1484784"/>
            <a:ext cx="10944000" cy="453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GB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75B6B0E-8510-4E51-AC32-2CA0D3AD3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556792"/>
            <a:ext cx="3686689" cy="20767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1960B09-925C-47A9-917E-75D2A2B5C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86" y="3598564"/>
            <a:ext cx="3858163" cy="122889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8303B4-72A6-43DA-B5E4-72E7CA2D8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327" y="1457808"/>
            <a:ext cx="6360973" cy="433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32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BCB43-DA7E-4E10-9B09-1A1D7DFE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F27145-288A-49DA-8519-EA444A4A7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Motivation der Thematik</a:t>
            </a:r>
            <a:endParaRPr lang="de-DE" sz="800" dirty="0">
              <a:solidFill>
                <a:srgbClr val="002060">
                  <a:alpha val="30000"/>
                </a:srgbClr>
              </a:solidFill>
            </a:endParaRPr>
          </a:p>
          <a:p>
            <a:r>
              <a:rPr lang="de-DE" dirty="0"/>
              <a:t>Problemstellung und Ziele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Model </a:t>
            </a:r>
            <a:r>
              <a:rPr lang="de-DE" dirty="0" err="1">
                <a:solidFill>
                  <a:srgbClr val="002060">
                    <a:alpha val="30000"/>
                  </a:srgbClr>
                </a:solidFill>
              </a:rPr>
              <a:t>Predictive</a:t>
            </a:r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 Control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Simulator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Messergebnisse</a:t>
            </a:r>
          </a:p>
          <a:p>
            <a:endParaRPr lang="en-GB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2E734560-9A52-4988-96FF-B973842BF5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80216B-B75D-4AA6-942A-6EAE0180A1B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BC9F6D-A87C-4559-807D-53E22A5EF0C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Sebastian Weller | Zwischenvortrag zur Masterarbeit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771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C30F3D-8BE5-430C-A465-6AC49976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 und Ziele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EBB3BA-F294-4163-936C-ACE9D623F0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b="1" dirty="0"/>
              <a:t>Übersicht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>
              <a:spcAft>
                <a:spcPts val="500"/>
              </a:spcAft>
            </a:pPr>
            <a:r>
              <a:rPr lang="de-DE" b="1" dirty="0"/>
              <a:t>Ziele der Arbeit</a:t>
            </a:r>
          </a:p>
          <a:p>
            <a:pPr marL="285750" indent="-285750">
              <a:spcAft>
                <a:spcPts val="600"/>
              </a:spcAft>
              <a:buSzPct val="80000"/>
              <a:buFont typeface="Arial" pitchFamily="34" charset="0"/>
              <a:buChar char="→"/>
            </a:pPr>
            <a:r>
              <a:rPr lang="de-DE" b="1" dirty="0"/>
              <a:t>Aufbau eines Simulators </a:t>
            </a:r>
          </a:p>
          <a:p>
            <a:pPr marL="285750" indent="-285750">
              <a:spcAft>
                <a:spcPts val="600"/>
              </a:spcAft>
              <a:buSzPct val="80000"/>
              <a:buFont typeface="Arial" pitchFamily="34" charset="0"/>
              <a:buChar char="→"/>
            </a:pPr>
            <a:r>
              <a:rPr lang="de-DE" b="1" dirty="0"/>
              <a:t>Implementieren verschiedener Fahrzeugmodelle</a:t>
            </a:r>
          </a:p>
          <a:p>
            <a:endParaRPr lang="en-GB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0B41CF4-D91B-4221-8B8E-A9EAFF971C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588276-6892-41C0-91D1-6E8E408881C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A3D1FE4-C0E5-4F68-8E4B-3E62D20C54AB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657E7B2-9CBF-49D5-BE80-B2D35FF55CE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Sebastian Weller | Zwischenvortrag zur Masterarbeit</a:t>
            </a:r>
            <a:endParaRPr lang="de-DE" dirty="0"/>
          </a:p>
        </p:txBody>
      </p:sp>
      <p:sp>
        <p:nvSpPr>
          <p:cNvPr id="7" name="Abgerundetes Rechteck 19">
            <a:extLst>
              <a:ext uri="{FF2B5EF4-FFF2-40B4-BE49-F238E27FC236}">
                <a16:creationId xmlns:a16="http://schemas.microsoft.com/office/drawing/2014/main" id="{E25F68C2-417E-4D7B-A754-D721AC691D84}"/>
              </a:ext>
            </a:extLst>
          </p:cNvPr>
          <p:cNvSpPr/>
          <p:nvPr/>
        </p:nvSpPr>
        <p:spPr>
          <a:xfrm>
            <a:off x="2240607" y="2744291"/>
            <a:ext cx="2258399" cy="577127"/>
          </a:xfrm>
          <a:prstGeom prst="roundRect">
            <a:avLst>
              <a:gd name="adj" fmla="val 0"/>
            </a:avLst>
          </a:prstGeom>
          <a:solidFill>
            <a:srgbClr val="95BBE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rgbClr val="002060"/>
                </a:solidFill>
              </a:rPr>
              <a:t>Nutzereingabe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8" name="Abgerundetes Rechteck 18">
            <a:extLst>
              <a:ext uri="{FF2B5EF4-FFF2-40B4-BE49-F238E27FC236}">
                <a16:creationId xmlns:a16="http://schemas.microsoft.com/office/drawing/2014/main" id="{2B2BA2CC-B979-44D1-902F-EC90442A39FC}"/>
              </a:ext>
            </a:extLst>
          </p:cNvPr>
          <p:cNvSpPr/>
          <p:nvPr/>
        </p:nvSpPr>
        <p:spPr>
          <a:xfrm>
            <a:off x="5120447" y="2783384"/>
            <a:ext cx="1951106" cy="498943"/>
          </a:xfrm>
          <a:prstGeom prst="roundRect">
            <a:avLst>
              <a:gd name="adj" fmla="val 0"/>
            </a:avLst>
          </a:prstGeom>
          <a:solidFill>
            <a:srgbClr val="95BBE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rgbClr val="002060"/>
                </a:solidFill>
              </a:rPr>
              <a:t>Simulator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9" name="Abgerundetes Rechteck 37">
            <a:extLst>
              <a:ext uri="{FF2B5EF4-FFF2-40B4-BE49-F238E27FC236}">
                <a16:creationId xmlns:a16="http://schemas.microsoft.com/office/drawing/2014/main" id="{70D1DBAD-1E7B-4FFE-820C-722920625C71}"/>
              </a:ext>
            </a:extLst>
          </p:cNvPr>
          <p:cNvSpPr/>
          <p:nvPr/>
        </p:nvSpPr>
        <p:spPr>
          <a:xfrm>
            <a:off x="7572070" y="2744292"/>
            <a:ext cx="1765009" cy="577127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err="1">
                <a:solidFill>
                  <a:srgbClr val="002060"/>
                </a:solidFill>
              </a:rPr>
              <a:t>Fahrzeug-modelle</a:t>
            </a:r>
            <a:endParaRPr lang="en-GB" sz="2000" b="1" dirty="0">
              <a:solidFill>
                <a:srgbClr val="002060"/>
              </a:solidFill>
            </a:endParaRPr>
          </a:p>
        </p:txBody>
      </p:sp>
      <p:cxnSp>
        <p:nvCxnSpPr>
          <p:cNvPr id="10" name="Gewinkelte Verbindung 2">
            <a:extLst>
              <a:ext uri="{FF2B5EF4-FFF2-40B4-BE49-F238E27FC236}">
                <a16:creationId xmlns:a16="http://schemas.microsoft.com/office/drawing/2014/main" id="{EFE6B82B-5885-4334-B0C0-4487E0EC3023}"/>
              </a:ext>
            </a:extLst>
          </p:cNvPr>
          <p:cNvCxnSpPr/>
          <p:nvPr/>
        </p:nvCxnSpPr>
        <p:spPr bwMode="auto">
          <a:xfrm rot="16200000" flipH="1">
            <a:off x="8630218" y="3150341"/>
            <a:ext cx="1005828" cy="89474"/>
          </a:xfrm>
          <a:prstGeom prst="bentConnector3">
            <a:avLst/>
          </a:prstGeom>
          <a:noFill/>
          <a:ln>
            <a:noFill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 Verbindung mit Pfeil 30">
            <a:extLst>
              <a:ext uri="{FF2B5EF4-FFF2-40B4-BE49-F238E27FC236}">
                <a16:creationId xmlns:a16="http://schemas.microsoft.com/office/drawing/2014/main" id="{E837567A-905B-46B1-AB25-6428C41FFCA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071553" y="3032856"/>
            <a:ext cx="500517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Abgerundetes Rechteck 18">
            <a:extLst>
              <a:ext uri="{FF2B5EF4-FFF2-40B4-BE49-F238E27FC236}">
                <a16:creationId xmlns:a16="http://schemas.microsoft.com/office/drawing/2014/main" id="{46B36B63-53E6-4E58-BBC8-7A59E8F77445}"/>
              </a:ext>
            </a:extLst>
          </p:cNvPr>
          <p:cNvSpPr/>
          <p:nvPr/>
        </p:nvSpPr>
        <p:spPr>
          <a:xfrm>
            <a:off x="5120447" y="3778876"/>
            <a:ext cx="1951106" cy="498943"/>
          </a:xfrm>
          <a:prstGeom prst="roundRect">
            <a:avLst>
              <a:gd name="adj" fmla="val 0"/>
            </a:avLst>
          </a:prstGeom>
          <a:solidFill>
            <a:srgbClr val="95BBE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rgbClr val="002060"/>
                </a:solidFill>
              </a:rPr>
              <a:t>Visualisierung</a:t>
            </a:r>
            <a:endParaRPr lang="en-GB" sz="2000" b="1" dirty="0">
              <a:solidFill>
                <a:srgbClr val="002060"/>
              </a:solidFill>
            </a:endParaRPr>
          </a:p>
        </p:txBody>
      </p:sp>
      <p:cxnSp>
        <p:nvCxnSpPr>
          <p:cNvPr id="13" name="Gerade Verbindung mit Pfeil 22">
            <a:extLst>
              <a:ext uri="{FF2B5EF4-FFF2-40B4-BE49-F238E27FC236}">
                <a16:creationId xmlns:a16="http://schemas.microsoft.com/office/drawing/2014/main" id="{DB75CE4C-503C-48E5-9B24-0B7DC9227346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6096000" y="3282327"/>
            <a:ext cx="0" cy="496549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22">
            <a:extLst>
              <a:ext uri="{FF2B5EF4-FFF2-40B4-BE49-F238E27FC236}">
                <a16:creationId xmlns:a16="http://schemas.microsoft.com/office/drawing/2014/main" id="{B3E44C7B-00AF-4FFF-8CB9-0939FA4E5BC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499006" y="3032855"/>
            <a:ext cx="621441" cy="1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372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3AFAD2-65E7-4B72-9F82-BB9500150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 und Ziele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9AF2A6-019B-4E58-957D-D68B61E48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b="1" dirty="0"/>
              <a:t>Übersicht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>
              <a:spcAft>
                <a:spcPts val="500"/>
              </a:spcAft>
            </a:pPr>
            <a:r>
              <a:rPr lang="de-DE" b="1" dirty="0"/>
              <a:t>Ziele der Arbeit</a:t>
            </a:r>
          </a:p>
          <a:p>
            <a:pPr marL="285750" indent="-285750">
              <a:spcAft>
                <a:spcPts val="600"/>
              </a:spcAft>
              <a:buSzPct val="80000"/>
              <a:buFont typeface="Arial" pitchFamily="34" charset="0"/>
              <a:buChar char="→"/>
            </a:pPr>
            <a:r>
              <a:rPr lang="de-DE" dirty="0"/>
              <a:t>Aufbau eines Simulators </a:t>
            </a:r>
          </a:p>
          <a:p>
            <a:pPr marL="285750" indent="-285750">
              <a:spcAft>
                <a:spcPts val="600"/>
              </a:spcAft>
              <a:buSzPct val="80000"/>
              <a:buFont typeface="Arial" pitchFamily="34" charset="0"/>
              <a:buChar char="→"/>
            </a:pPr>
            <a:r>
              <a:rPr lang="de-DE" dirty="0"/>
              <a:t>Implementieren verschiedener Fahrzeugmodelle</a:t>
            </a:r>
          </a:p>
          <a:p>
            <a:pPr marL="285750" indent="-285750">
              <a:spcAft>
                <a:spcPts val="600"/>
              </a:spcAft>
              <a:buSzPct val="80000"/>
              <a:buFont typeface="Arial" pitchFamily="34" charset="0"/>
              <a:buChar char="→"/>
            </a:pPr>
            <a:r>
              <a:rPr lang="de-DE" b="1" dirty="0"/>
              <a:t>Implementieren eines Model </a:t>
            </a:r>
            <a:r>
              <a:rPr lang="de-DE" b="1" dirty="0" err="1"/>
              <a:t>Predictive</a:t>
            </a:r>
            <a:r>
              <a:rPr lang="de-DE" b="1" dirty="0"/>
              <a:t> Controllers</a:t>
            </a:r>
          </a:p>
          <a:p>
            <a:pPr marL="285750" indent="-285750">
              <a:spcAft>
                <a:spcPts val="600"/>
              </a:spcAft>
              <a:buSzPct val="80000"/>
              <a:buFont typeface="Arial" pitchFamily="34" charset="0"/>
              <a:buChar char="→"/>
            </a:pPr>
            <a:r>
              <a:rPr lang="de-DE" b="1" dirty="0"/>
              <a:t>Vergleich der Regelung für verschiedene Modelle</a:t>
            </a:r>
          </a:p>
          <a:p>
            <a:pPr marL="285750" indent="-285750">
              <a:spcAft>
                <a:spcPts val="600"/>
              </a:spcAft>
              <a:buSzPct val="80000"/>
              <a:buFont typeface="Arial" pitchFamily="34" charset="0"/>
              <a:buChar char="→"/>
            </a:pPr>
            <a:endParaRPr lang="de-DE" b="1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33065316-FF66-49D0-B66F-9CE72BA764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776E9C-B0A0-4833-B2F0-D71E935F020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A3D1FE4-C0E5-4F68-8E4B-3E62D20C54AB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83B1D2-7CC1-4030-A062-41F2B0FD25C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Sebastian Weller | Zwischenvortrag zur Masterarbeit</a:t>
            </a:r>
            <a:endParaRPr lang="de-DE" dirty="0"/>
          </a:p>
        </p:txBody>
      </p:sp>
      <p:sp>
        <p:nvSpPr>
          <p:cNvPr id="7" name="Abgerundetes Rechteck 18">
            <a:extLst>
              <a:ext uri="{FF2B5EF4-FFF2-40B4-BE49-F238E27FC236}">
                <a16:creationId xmlns:a16="http://schemas.microsoft.com/office/drawing/2014/main" id="{8AB8FC86-BA6B-4CB6-9731-FCD6A22621BA}"/>
              </a:ext>
            </a:extLst>
          </p:cNvPr>
          <p:cNvSpPr/>
          <p:nvPr/>
        </p:nvSpPr>
        <p:spPr>
          <a:xfrm>
            <a:off x="5120447" y="2783384"/>
            <a:ext cx="1951106" cy="498943"/>
          </a:xfrm>
          <a:prstGeom prst="roundRect">
            <a:avLst>
              <a:gd name="adj" fmla="val 0"/>
            </a:avLst>
          </a:prstGeom>
          <a:solidFill>
            <a:srgbClr val="95BBE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rgbClr val="002060"/>
                </a:solidFill>
              </a:rPr>
              <a:t>Simulator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8" name="Abgerundetes Rechteck 19">
            <a:extLst>
              <a:ext uri="{FF2B5EF4-FFF2-40B4-BE49-F238E27FC236}">
                <a16:creationId xmlns:a16="http://schemas.microsoft.com/office/drawing/2014/main" id="{4195CB3E-91FD-4597-AA87-2516269575EE}"/>
              </a:ext>
            </a:extLst>
          </p:cNvPr>
          <p:cNvSpPr/>
          <p:nvPr/>
        </p:nvSpPr>
        <p:spPr>
          <a:xfrm>
            <a:off x="5266208" y="1676814"/>
            <a:ext cx="1656184" cy="577127"/>
          </a:xfrm>
          <a:prstGeom prst="roundRect">
            <a:avLst>
              <a:gd name="adj" fmla="val 0"/>
            </a:avLst>
          </a:prstGeom>
          <a:solidFill>
            <a:srgbClr val="95BBE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rgbClr val="002060"/>
                </a:solidFill>
              </a:rPr>
              <a:t>MPC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9" name="Abgerundetes Rechteck 37">
            <a:extLst>
              <a:ext uri="{FF2B5EF4-FFF2-40B4-BE49-F238E27FC236}">
                <a16:creationId xmlns:a16="http://schemas.microsoft.com/office/drawing/2014/main" id="{A685E2C0-A8C9-4F46-A74C-D6CD74DA3E0F}"/>
              </a:ext>
            </a:extLst>
          </p:cNvPr>
          <p:cNvSpPr/>
          <p:nvPr/>
        </p:nvSpPr>
        <p:spPr>
          <a:xfrm>
            <a:off x="7572070" y="2744292"/>
            <a:ext cx="1765009" cy="577127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err="1">
                <a:solidFill>
                  <a:srgbClr val="002060"/>
                </a:solidFill>
              </a:rPr>
              <a:t>Fahrzeug-modelle</a:t>
            </a:r>
            <a:endParaRPr lang="en-GB" sz="2000" b="1" dirty="0">
              <a:solidFill>
                <a:srgbClr val="002060"/>
              </a:solidFill>
            </a:endParaRPr>
          </a:p>
        </p:txBody>
      </p:sp>
      <p:cxnSp>
        <p:nvCxnSpPr>
          <p:cNvPr id="10" name="Gewinkelte Verbindung 2">
            <a:extLst>
              <a:ext uri="{FF2B5EF4-FFF2-40B4-BE49-F238E27FC236}">
                <a16:creationId xmlns:a16="http://schemas.microsoft.com/office/drawing/2014/main" id="{8E2DB39D-B74B-4382-92B6-288A8D365F2F}"/>
              </a:ext>
            </a:extLst>
          </p:cNvPr>
          <p:cNvCxnSpPr/>
          <p:nvPr/>
        </p:nvCxnSpPr>
        <p:spPr bwMode="auto">
          <a:xfrm rot="16200000" flipH="1">
            <a:off x="8630218" y="3150341"/>
            <a:ext cx="1005828" cy="89474"/>
          </a:xfrm>
          <a:prstGeom prst="bentConnector3">
            <a:avLst/>
          </a:prstGeom>
          <a:noFill/>
          <a:ln>
            <a:noFill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 Verbindung mit Pfeil 30">
            <a:extLst>
              <a:ext uri="{FF2B5EF4-FFF2-40B4-BE49-F238E27FC236}">
                <a16:creationId xmlns:a16="http://schemas.microsoft.com/office/drawing/2014/main" id="{C6C3C3CF-DC0D-4584-802E-2026E5DF651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7071553" y="3032856"/>
            <a:ext cx="500517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Abgerundetes Rechteck 18">
            <a:extLst>
              <a:ext uri="{FF2B5EF4-FFF2-40B4-BE49-F238E27FC236}">
                <a16:creationId xmlns:a16="http://schemas.microsoft.com/office/drawing/2014/main" id="{E39D3812-DFCC-400E-B339-1F79AD2CDC51}"/>
              </a:ext>
            </a:extLst>
          </p:cNvPr>
          <p:cNvSpPr/>
          <p:nvPr/>
        </p:nvSpPr>
        <p:spPr>
          <a:xfrm>
            <a:off x="5120447" y="3778876"/>
            <a:ext cx="1951106" cy="498943"/>
          </a:xfrm>
          <a:prstGeom prst="roundRect">
            <a:avLst>
              <a:gd name="adj" fmla="val 0"/>
            </a:avLst>
          </a:prstGeom>
          <a:solidFill>
            <a:srgbClr val="95BBE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rgbClr val="002060"/>
                </a:solidFill>
              </a:rPr>
              <a:t>Visualisierung</a:t>
            </a:r>
            <a:endParaRPr lang="en-GB" sz="2000" b="1" dirty="0">
              <a:solidFill>
                <a:srgbClr val="002060"/>
              </a:solidFill>
            </a:endParaRPr>
          </a:p>
        </p:txBody>
      </p:sp>
      <p:cxnSp>
        <p:nvCxnSpPr>
          <p:cNvPr id="13" name="Gerade Verbindung mit Pfeil 22">
            <a:extLst>
              <a:ext uri="{FF2B5EF4-FFF2-40B4-BE49-F238E27FC236}">
                <a16:creationId xmlns:a16="http://schemas.microsoft.com/office/drawing/2014/main" id="{CC146E93-88CE-4676-B4BA-A763C1383474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6096000" y="3282327"/>
            <a:ext cx="0" cy="496549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30">
            <a:extLst>
              <a:ext uri="{FF2B5EF4-FFF2-40B4-BE49-F238E27FC236}">
                <a16:creationId xmlns:a16="http://schemas.microsoft.com/office/drawing/2014/main" id="{E2146DE2-5D0F-4314-991A-EFEB28C09DF4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H="1" flipV="1">
            <a:off x="6094300" y="2253941"/>
            <a:ext cx="1700" cy="529443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Abgerundetes Rechteck 37">
            <a:extLst>
              <a:ext uri="{FF2B5EF4-FFF2-40B4-BE49-F238E27FC236}">
                <a16:creationId xmlns:a16="http://schemas.microsoft.com/office/drawing/2014/main" id="{8BB09666-C89C-44D7-A4C9-EE6CC5BA7EBB}"/>
              </a:ext>
            </a:extLst>
          </p:cNvPr>
          <p:cNvSpPr/>
          <p:nvPr/>
        </p:nvSpPr>
        <p:spPr>
          <a:xfrm>
            <a:off x="7499082" y="1676814"/>
            <a:ext cx="1907586" cy="577127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err="1">
                <a:solidFill>
                  <a:srgbClr val="002060"/>
                </a:solidFill>
              </a:rPr>
              <a:t>Fahrzeug-modell</a:t>
            </a:r>
            <a:endParaRPr lang="en-GB" sz="2000" b="1" dirty="0">
              <a:solidFill>
                <a:srgbClr val="002060"/>
              </a:solidFill>
            </a:endParaRPr>
          </a:p>
        </p:txBody>
      </p:sp>
      <p:cxnSp>
        <p:nvCxnSpPr>
          <p:cNvPr id="16" name="Gerade Verbindung mit Pfeil 30">
            <a:extLst>
              <a:ext uri="{FF2B5EF4-FFF2-40B4-BE49-F238E27FC236}">
                <a16:creationId xmlns:a16="http://schemas.microsoft.com/office/drawing/2014/main" id="{1DACED14-0B5A-48E2-A87F-E61E725ABF16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6922392" y="1965378"/>
            <a:ext cx="576690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353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360C6-5545-4840-A9FC-4BB54748A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1A21BB-084A-4EE7-B78D-1455CECEE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Motivation der Thematik</a:t>
            </a:r>
            <a:endParaRPr lang="de-DE" sz="800" dirty="0">
              <a:solidFill>
                <a:srgbClr val="002060">
                  <a:alpha val="30000"/>
                </a:srgbClr>
              </a:solidFill>
            </a:endParaRP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Problemstellung und Ziele</a:t>
            </a:r>
          </a:p>
          <a:p>
            <a:r>
              <a:rPr lang="de-DE" dirty="0"/>
              <a:t>Model </a:t>
            </a:r>
            <a:r>
              <a:rPr lang="de-DE" dirty="0" err="1"/>
              <a:t>Predictive</a:t>
            </a:r>
            <a:r>
              <a:rPr lang="de-DE" dirty="0"/>
              <a:t> Control</a:t>
            </a:r>
          </a:p>
          <a:p>
            <a:pPr lvl="1"/>
            <a:r>
              <a:rPr lang="de-DE" dirty="0"/>
              <a:t>Systembeschreibung</a:t>
            </a:r>
          </a:p>
          <a:p>
            <a:pPr lvl="1"/>
            <a:r>
              <a:rPr lang="de-DE" dirty="0"/>
              <a:t>Fahrzeugmodelle</a:t>
            </a:r>
          </a:p>
          <a:p>
            <a:pPr lvl="1"/>
            <a:r>
              <a:rPr lang="de-DE" dirty="0"/>
              <a:t>Kostenfunktion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Simulator</a:t>
            </a:r>
          </a:p>
          <a:p>
            <a:r>
              <a:rPr lang="de-DE" dirty="0">
                <a:solidFill>
                  <a:srgbClr val="002060">
                    <a:alpha val="30000"/>
                  </a:srgbClr>
                </a:solidFill>
              </a:rPr>
              <a:t>Messergebnisse</a:t>
            </a:r>
          </a:p>
          <a:p>
            <a:endParaRPr lang="en-GB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9E5659DF-B148-4695-A298-5602446453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7969204-00E7-4073-A84D-153B735FF11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D78AA4-CD75-49D8-B6DB-1D41C9F5CDB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Sebastian Weller | Zwischenvortrag zur Masterarbeit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8694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8C553A-C113-478A-9403-723C20B3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Predictive</a:t>
            </a:r>
            <a:r>
              <a:rPr lang="de-DE" dirty="0"/>
              <a:t> Control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243864-EED1-40E6-B053-A2EE4B45D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Erstmals</a:t>
            </a:r>
            <a:r>
              <a:rPr lang="en-GB" dirty="0"/>
              <a:t> </a:t>
            </a:r>
            <a:r>
              <a:rPr lang="en-GB" dirty="0" err="1"/>
              <a:t>genutzt</a:t>
            </a:r>
            <a:r>
              <a:rPr lang="en-GB" dirty="0"/>
              <a:t> in der </a:t>
            </a:r>
            <a:r>
              <a:rPr lang="en-GB" dirty="0" err="1"/>
              <a:t>Chemiebranche</a:t>
            </a:r>
            <a:r>
              <a:rPr lang="en-GB" dirty="0"/>
              <a:t> in den 80ern</a:t>
            </a:r>
          </a:p>
          <a:p>
            <a:r>
              <a:rPr lang="en-GB" dirty="0" err="1"/>
              <a:t>Regelt</a:t>
            </a:r>
            <a:r>
              <a:rPr lang="en-GB" dirty="0"/>
              <a:t> </a:t>
            </a:r>
            <a:r>
              <a:rPr lang="en-GB" dirty="0" err="1"/>
              <a:t>Systeme</a:t>
            </a:r>
            <a:r>
              <a:rPr lang="en-GB" dirty="0"/>
              <a:t> </a:t>
            </a:r>
            <a:r>
              <a:rPr lang="en-GB" dirty="0" err="1"/>
              <a:t>sehr</a:t>
            </a:r>
            <a:r>
              <a:rPr lang="en-GB" dirty="0"/>
              <a:t> nah an </a:t>
            </a:r>
            <a:r>
              <a:rPr lang="en-GB" dirty="0" err="1"/>
              <a:t>ihren</a:t>
            </a:r>
            <a:r>
              <a:rPr lang="en-GB" dirty="0"/>
              <a:t> </a:t>
            </a:r>
            <a:r>
              <a:rPr lang="en-GB" dirty="0" err="1"/>
              <a:t>Kontrollgrenzen</a:t>
            </a:r>
            <a:endParaRPr lang="en-GB" dirty="0"/>
          </a:p>
          <a:p>
            <a:pPr lvl="1"/>
            <a:r>
              <a:rPr lang="en-GB" dirty="0"/>
              <a:t>Optimum </a:t>
            </a:r>
            <a:r>
              <a:rPr lang="en-GB" dirty="0" err="1"/>
              <a:t>meist</a:t>
            </a:r>
            <a:r>
              <a:rPr lang="en-GB" dirty="0"/>
              <a:t> nah an den </a:t>
            </a:r>
            <a:r>
              <a:rPr lang="en-GB" dirty="0" err="1"/>
              <a:t>Kontrollgrenzen</a:t>
            </a:r>
            <a:endParaRPr lang="en-GB" dirty="0"/>
          </a:p>
          <a:p>
            <a:pPr marL="360363" lvl="1" indent="0">
              <a:buNone/>
            </a:pPr>
            <a:endParaRPr lang="en-GB" dirty="0"/>
          </a:p>
          <a:p>
            <a:pPr marL="360363"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35D0610A-5AA5-41FD-BC96-EE4242EDE7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8307599-1C50-44C2-943D-28B091BEE86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04E4DD8-ACB0-473F-963F-64A8EB061D54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A6BFB5-FA82-4567-8760-55C9131FFF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Sebastian Weller | Zwischenvortrag zur Masterarbeit </a:t>
            </a:r>
            <a:endParaRPr lang="de-DE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4B8453E6-650E-46D2-995C-CE81ED3EB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1596257"/>
            <a:ext cx="2880320" cy="3223950"/>
          </a:xfrm>
          <a:prstGeom prst="rect">
            <a:avLst/>
          </a:prstGeom>
        </p:spPr>
      </p:pic>
      <p:sp>
        <p:nvSpPr>
          <p:cNvPr id="8" name="Textfeld 9">
            <a:extLst>
              <a:ext uri="{FF2B5EF4-FFF2-40B4-BE49-F238E27FC236}">
                <a16:creationId xmlns:a16="http://schemas.microsoft.com/office/drawing/2014/main" id="{0F869947-18FC-4DE5-B958-0C483B8A9A94}"/>
              </a:ext>
            </a:extLst>
          </p:cNvPr>
          <p:cNvSpPr txBox="1"/>
          <p:nvPr/>
        </p:nvSpPr>
        <p:spPr>
          <a:xfrm>
            <a:off x="10423775" y="4820207"/>
            <a:ext cx="92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de-DE" sz="900" kern="0" dirty="0">
                <a:solidFill>
                  <a:srgbClr val="000000"/>
                </a:solidFill>
                <a:latin typeface="Arial"/>
              </a:rPr>
              <a:t>[MPC F1]</a:t>
            </a:r>
            <a:endParaRPr lang="en-GB" sz="900" kern="0" dirty="0" err="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0647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DC16B-D5D0-4F66-94C1-8A7671877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Predictive</a:t>
            </a:r>
            <a:r>
              <a:rPr lang="de-DE" dirty="0"/>
              <a:t> Control</a:t>
            </a:r>
            <a:endParaRPr lang="en-GB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1410B4DA-401A-44AC-88ED-F91354C267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BBAA135-B458-4E2B-A61C-5D9B1C90D6C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A3D1FE4-C0E5-4F68-8E4B-3E62D20C54AB}" type="datetime1">
              <a:rPr lang="de-DE" smtClean="0"/>
              <a:t>27.04.2018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E4009E-5F40-4906-8BAC-31B34DCB21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Sebastian Weller | Zwischenvortrag zur Masterarbeit</a:t>
            </a:r>
            <a:endParaRPr lang="de-DE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4D9CBBE-7B6E-467C-9DD1-5AC8A12A4A20}"/>
              </a:ext>
            </a:extLst>
          </p:cNvPr>
          <p:cNvSpPr/>
          <p:nvPr/>
        </p:nvSpPr>
        <p:spPr bwMode="auto">
          <a:xfrm>
            <a:off x="2956282" y="2450327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ct val="40000"/>
              </a:spcAft>
            </a:pPr>
            <a:endParaRPr lang="en-GB" sz="2000"/>
          </a:p>
        </p:txBody>
      </p:sp>
      <p:sp>
        <p:nvSpPr>
          <p:cNvPr id="8" name="Abgerundetes Rechteck 37">
            <a:extLst>
              <a:ext uri="{FF2B5EF4-FFF2-40B4-BE49-F238E27FC236}">
                <a16:creationId xmlns:a16="http://schemas.microsoft.com/office/drawing/2014/main" id="{94997762-2AFE-4FAC-BBED-5F3F86A92AB6}"/>
              </a:ext>
            </a:extLst>
          </p:cNvPr>
          <p:cNvSpPr/>
          <p:nvPr/>
        </p:nvSpPr>
        <p:spPr>
          <a:xfrm>
            <a:off x="1145739" y="2633387"/>
            <a:ext cx="2808311" cy="431775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rgbClr val="002060"/>
                </a:solidFill>
              </a:rPr>
              <a:t>S</a:t>
            </a:r>
            <a:r>
              <a:rPr lang="en-GB" sz="2000" b="1" dirty="0" err="1">
                <a:solidFill>
                  <a:srgbClr val="002060"/>
                </a:solidFill>
              </a:rPr>
              <a:t>ystembeschreibung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9" name="Abgerundetes Rechteck 18">
            <a:extLst>
              <a:ext uri="{FF2B5EF4-FFF2-40B4-BE49-F238E27FC236}">
                <a16:creationId xmlns:a16="http://schemas.microsoft.com/office/drawing/2014/main" id="{43E12D17-820C-42EF-B754-F82704B0AEB9}"/>
              </a:ext>
            </a:extLst>
          </p:cNvPr>
          <p:cNvSpPr/>
          <p:nvPr/>
        </p:nvSpPr>
        <p:spPr>
          <a:xfrm>
            <a:off x="6825736" y="2567416"/>
            <a:ext cx="1342565" cy="571283"/>
          </a:xfrm>
          <a:prstGeom prst="roundRect">
            <a:avLst>
              <a:gd name="adj" fmla="val 0"/>
            </a:avLst>
          </a:prstGeom>
          <a:solidFill>
            <a:srgbClr val="95BBE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rgbClr val="002060"/>
                </a:solidFill>
              </a:rPr>
              <a:t>Prozess / System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10" name="Abgerundetes Rechteck 18">
            <a:extLst>
              <a:ext uri="{FF2B5EF4-FFF2-40B4-BE49-F238E27FC236}">
                <a16:creationId xmlns:a16="http://schemas.microsoft.com/office/drawing/2014/main" id="{6BBA067C-2A5D-4FC6-B5F3-6E33E5BE4FF1}"/>
              </a:ext>
            </a:extLst>
          </p:cNvPr>
          <p:cNvSpPr/>
          <p:nvPr/>
        </p:nvSpPr>
        <p:spPr>
          <a:xfrm>
            <a:off x="4579488" y="2603586"/>
            <a:ext cx="1207820" cy="498943"/>
          </a:xfrm>
          <a:prstGeom prst="roundRect">
            <a:avLst>
              <a:gd name="adj" fmla="val 0"/>
            </a:avLst>
          </a:prstGeom>
          <a:solidFill>
            <a:srgbClr val="95BBE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rgbClr val="002060"/>
                </a:solidFill>
              </a:rPr>
              <a:t>MPC</a:t>
            </a:r>
            <a:endParaRPr lang="en-GB" sz="2000" b="1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27">
            <a:extLst>
              <a:ext uri="{FF2B5EF4-FFF2-40B4-BE49-F238E27FC236}">
                <a16:creationId xmlns:a16="http://schemas.microsoft.com/office/drawing/2014/main" id="{1F83B417-8B87-451D-96DD-A001B335378A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 bwMode="auto">
          <a:xfrm>
            <a:off x="5787308" y="2853058"/>
            <a:ext cx="1038428" cy="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34">
            <a:extLst>
              <a:ext uri="{FF2B5EF4-FFF2-40B4-BE49-F238E27FC236}">
                <a16:creationId xmlns:a16="http://schemas.microsoft.com/office/drawing/2014/main" id="{91B5AC79-EE44-4A45-91CA-014B5038883B}"/>
              </a:ext>
            </a:extLst>
          </p:cNvPr>
          <p:cNvCxnSpPr>
            <a:cxnSpLocks/>
            <a:stCxn id="9" idx="3"/>
          </p:cNvCxnSpPr>
          <p:nvPr/>
        </p:nvCxnSpPr>
        <p:spPr bwMode="auto">
          <a:xfrm flipV="1">
            <a:off x="8168301" y="2849740"/>
            <a:ext cx="1145598" cy="3318"/>
          </a:xfrm>
          <a:prstGeom prst="straightConnector1">
            <a:avLst/>
          </a:prstGeom>
          <a:ln w="285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37">
            <a:extLst>
              <a:ext uri="{FF2B5EF4-FFF2-40B4-BE49-F238E27FC236}">
                <a16:creationId xmlns:a16="http://schemas.microsoft.com/office/drawing/2014/main" id="{A6D88116-99C7-483C-9283-7546521CCB1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902819" y="2854781"/>
            <a:ext cx="19896" cy="1284754"/>
          </a:xfrm>
          <a:prstGeom prst="line">
            <a:avLst/>
          </a:prstGeom>
          <a:ln w="285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9">
            <a:extLst>
              <a:ext uri="{FF2B5EF4-FFF2-40B4-BE49-F238E27FC236}">
                <a16:creationId xmlns:a16="http://schemas.microsoft.com/office/drawing/2014/main" id="{0C856138-065E-4DBE-9A97-E1BE3CE46EBA}"/>
              </a:ext>
            </a:extLst>
          </p:cNvPr>
          <p:cNvCxnSpPr>
            <a:cxnSpLocks/>
            <a:stCxn id="29" idx="3"/>
            <a:endCxn id="10" idx="2"/>
          </p:cNvCxnSpPr>
          <p:nvPr/>
        </p:nvCxnSpPr>
        <p:spPr bwMode="auto">
          <a:xfrm flipV="1">
            <a:off x="4266769" y="3102529"/>
            <a:ext cx="916629" cy="663953"/>
          </a:xfrm>
          <a:prstGeom prst="straightConnector1">
            <a:avLst/>
          </a:prstGeom>
          <a:ln w="285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40">
            <a:extLst>
              <a:ext uri="{FF2B5EF4-FFF2-40B4-BE49-F238E27FC236}">
                <a16:creationId xmlns:a16="http://schemas.microsoft.com/office/drawing/2014/main" id="{672AD768-8FC4-4CBD-886E-4BE3BEA0D49D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9538" y="4139535"/>
            <a:ext cx="3715713" cy="2654"/>
          </a:xfrm>
          <a:prstGeom prst="line">
            <a:avLst/>
          </a:prstGeom>
          <a:ln w="285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43">
            <a:extLst>
              <a:ext uri="{FF2B5EF4-FFF2-40B4-BE49-F238E27FC236}">
                <a16:creationId xmlns:a16="http://schemas.microsoft.com/office/drawing/2014/main" id="{AE7A79CD-F82D-46C4-BE91-6B394DC4FEAE}"/>
              </a:ext>
            </a:extLst>
          </p:cNvPr>
          <p:cNvSpPr txBox="1"/>
          <p:nvPr/>
        </p:nvSpPr>
        <p:spPr>
          <a:xfrm>
            <a:off x="5863161" y="2422233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en-GB" sz="2000" kern="0" dirty="0">
                <a:solidFill>
                  <a:srgbClr val="000000"/>
                </a:solidFill>
                <a:latin typeface="Arial"/>
              </a:rPr>
              <a:t>Input</a:t>
            </a:r>
          </a:p>
        </p:txBody>
      </p:sp>
      <p:sp>
        <p:nvSpPr>
          <p:cNvPr id="26" name="TextBox 44">
            <a:extLst>
              <a:ext uri="{FF2B5EF4-FFF2-40B4-BE49-F238E27FC236}">
                <a16:creationId xmlns:a16="http://schemas.microsoft.com/office/drawing/2014/main" id="{B95D3980-1926-4775-B56F-B07FAFE278B6}"/>
              </a:ext>
            </a:extLst>
          </p:cNvPr>
          <p:cNvSpPr txBox="1"/>
          <p:nvPr/>
        </p:nvSpPr>
        <p:spPr>
          <a:xfrm>
            <a:off x="8317016" y="2360727"/>
            <a:ext cx="1196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en-GB" sz="2000" kern="0" dirty="0">
                <a:solidFill>
                  <a:srgbClr val="000000"/>
                </a:solidFill>
                <a:latin typeface="Arial"/>
              </a:rPr>
              <a:t>Output</a:t>
            </a:r>
          </a:p>
        </p:txBody>
      </p:sp>
      <p:sp>
        <p:nvSpPr>
          <p:cNvPr id="27" name="TextBox 45">
            <a:extLst>
              <a:ext uri="{FF2B5EF4-FFF2-40B4-BE49-F238E27FC236}">
                <a16:creationId xmlns:a16="http://schemas.microsoft.com/office/drawing/2014/main" id="{42DDD656-58FE-4267-BA98-03F0B8332DE4}"/>
              </a:ext>
            </a:extLst>
          </p:cNvPr>
          <p:cNvSpPr txBox="1"/>
          <p:nvPr/>
        </p:nvSpPr>
        <p:spPr>
          <a:xfrm>
            <a:off x="5955292" y="3700165"/>
            <a:ext cx="1928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8775" eaLnBrk="0" hangingPunct="0">
              <a:spcAft>
                <a:spcPts val="900"/>
              </a:spcAft>
              <a:buClr>
                <a:srgbClr val="00406F"/>
              </a:buClr>
              <a:buSzPct val="75000"/>
            </a:pPr>
            <a:r>
              <a:rPr lang="en-GB" sz="2000" kern="0" dirty="0" err="1">
                <a:solidFill>
                  <a:srgbClr val="000000"/>
                </a:solidFill>
                <a:latin typeface="Arial"/>
              </a:rPr>
              <a:t>Systemzustand</a:t>
            </a:r>
            <a:endParaRPr lang="en-GB" sz="20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Abgerundetes Rechteck 37">
            <a:extLst>
              <a:ext uri="{FF2B5EF4-FFF2-40B4-BE49-F238E27FC236}">
                <a16:creationId xmlns:a16="http://schemas.microsoft.com/office/drawing/2014/main" id="{21733AD9-6800-40CA-BEA8-8F3507D6CF33}"/>
              </a:ext>
            </a:extLst>
          </p:cNvPr>
          <p:cNvSpPr/>
          <p:nvPr/>
        </p:nvSpPr>
        <p:spPr>
          <a:xfrm>
            <a:off x="1929941" y="3550594"/>
            <a:ext cx="2336828" cy="431775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err="1">
                <a:solidFill>
                  <a:srgbClr val="002060"/>
                </a:solidFill>
              </a:rPr>
              <a:t>Kostenfunktion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30" name="Abgerundetes Rechteck 37">
            <a:extLst>
              <a:ext uri="{FF2B5EF4-FFF2-40B4-BE49-F238E27FC236}">
                <a16:creationId xmlns:a16="http://schemas.microsoft.com/office/drawing/2014/main" id="{00C8D7D7-E86B-4E7C-BDEA-62C8B9829771}"/>
              </a:ext>
            </a:extLst>
          </p:cNvPr>
          <p:cNvSpPr/>
          <p:nvPr/>
        </p:nvSpPr>
        <p:spPr>
          <a:xfrm>
            <a:off x="1929940" y="1716907"/>
            <a:ext cx="2336829" cy="431775"/>
          </a:xfrm>
          <a:prstGeom prst="roundRect">
            <a:avLst/>
          </a:prstGeom>
          <a:solidFill>
            <a:srgbClr val="95BBEB">
              <a:alpha val="4784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rgbClr val="002060"/>
                </a:solidFill>
              </a:rPr>
              <a:t>Constraints</a:t>
            </a:r>
          </a:p>
        </p:txBody>
      </p:sp>
      <p:cxnSp>
        <p:nvCxnSpPr>
          <p:cNvPr id="31" name="Straight Arrow Connector 39">
            <a:extLst>
              <a:ext uri="{FF2B5EF4-FFF2-40B4-BE49-F238E27FC236}">
                <a16:creationId xmlns:a16="http://schemas.microsoft.com/office/drawing/2014/main" id="{3989CBB6-455C-45FB-BF06-46672A9B53B7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 bwMode="auto">
          <a:xfrm>
            <a:off x="3954050" y="2849275"/>
            <a:ext cx="625438" cy="3783"/>
          </a:xfrm>
          <a:prstGeom prst="straightConnector1">
            <a:avLst/>
          </a:prstGeom>
          <a:ln w="285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Straight Arrow Connector 39">
            <a:extLst>
              <a:ext uri="{FF2B5EF4-FFF2-40B4-BE49-F238E27FC236}">
                <a16:creationId xmlns:a16="http://schemas.microsoft.com/office/drawing/2014/main" id="{50867CA0-8517-4705-BBCD-1701D3080652}"/>
              </a:ext>
            </a:extLst>
          </p:cNvPr>
          <p:cNvCxnSpPr>
            <a:cxnSpLocks/>
            <a:stCxn id="30" idx="3"/>
            <a:endCxn id="10" idx="0"/>
          </p:cNvCxnSpPr>
          <p:nvPr/>
        </p:nvCxnSpPr>
        <p:spPr bwMode="auto">
          <a:xfrm>
            <a:off x="4266769" y="1932795"/>
            <a:ext cx="916629" cy="670791"/>
          </a:xfrm>
          <a:prstGeom prst="straightConnector1">
            <a:avLst/>
          </a:prstGeom>
          <a:ln w="285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Arrow Connector 39">
            <a:extLst>
              <a:ext uri="{FF2B5EF4-FFF2-40B4-BE49-F238E27FC236}">
                <a16:creationId xmlns:a16="http://schemas.microsoft.com/office/drawing/2014/main" id="{7D556CC7-22E2-4941-92F5-0B85D05609EF}"/>
              </a:ext>
            </a:extLst>
          </p:cNvPr>
          <p:cNvCxnSpPr>
            <a:cxnSpLocks/>
            <a:endCxn id="10" idx="2"/>
          </p:cNvCxnSpPr>
          <p:nvPr/>
        </p:nvCxnSpPr>
        <p:spPr bwMode="auto">
          <a:xfrm flipH="1" flipV="1">
            <a:off x="5183398" y="3102529"/>
            <a:ext cx="22014" cy="1037006"/>
          </a:xfrm>
          <a:prstGeom prst="straightConnector1">
            <a:avLst/>
          </a:prstGeom>
          <a:ln w="285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998695"/>
      </p:ext>
    </p:extLst>
  </p:cSld>
  <p:clrMapOvr>
    <a:masterClrMapping/>
  </p:clrMapOvr>
</p:sld>
</file>

<file path=ppt/theme/theme1.xml><?xml version="1.0" encoding="utf-8"?>
<a:theme xmlns:a="http://schemas.openxmlformats.org/drawingml/2006/main" name="2016-10_LIKE_Vorlage_4zu3">
  <a:themeElements>
    <a:clrScheme name="like">
      <a:dk1>
        <a:srgbClr val="000000"/>
      </a:dk1>
      <a:lt1>
        <a:srgbClr val="FFFFFF"/>
      </a:lt1>
      <a:dk2>
        <a:srgbClr val="00406F"/>
      </a:dk2>
      <a:lt2>
        <a:srgbClr val="C2C2C2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IK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55 Roman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55 Roman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 defTabSz="358775" eaLnBrk="0" hangingPunct="0">
          <a:spcAft>
            <a:spcPts val="900"/>
          </a:spcAft>
          <a:buClr>
            <a:srgbClr val="00406F"/>
          </a:buClr>
          <a:buSzPct val="75000"/>
          <a:defRPr kern="0" dirty="0" err="1" smtClean="0">
            <a:solidFill>
              <a:srgbClr val="000000"/>
            </a:solidFill>
            <a:latin typeface="Arial"/>
          </a:defRPr>
        </a:defPPr>
      </a:lstStyle>
    </a:tx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Fraunhofer Farbpalette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2016-10_LIKE_Vorlage_4zu3</Template>
  <TotalTime>293</TotalTime>
  <Words>1360</Words>
  <Application>Microsoft Office PowerPoint</Application>
  <PresentationFormat>Widescreen</PresentationFormat>
  <Paragraphs>441</Paragraphs>
  <Slides>39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Brush Script MT</vt:lpstr>
      <vt:lpstr>Arial</vt:lpstr>
      <vt:lpstr>Frutiger LT Com 55 Roman</vt:lpstr>
      <vt:lpstr>Cambria Math</vt:lpstr>
      <vt:lpstr>Wingdings</vt:lpstr>
      <vt:lpstr>BrowalliaUPC</vt:lpstr>
      <vt:lpstr>ＭＳ Ｐゴシック</vt:lpstr>
      <vt:lpstr>Frutiger LT Com 45 Light</vt:lpstr>
      <vt:lpstr>2016-10_LIKE_Vorlage_4zu3</vt:lpstr>
      <vt:lpstr>Modellfehler in optimierungsbasierter kombinierter Planung und Regelung für Rennwagen</vt:lpstr>
      <vt:lpstr>Motivation der Thematik</vt:lpstr>
      <vt:lpstr>Agenda</vt:lpstr>
      <vt:lpstr>Agenda</vt:lpstr>
      <vt:lpstr>Problemstellung und Ziele</vt:lpstr>
      <vt:lpstr>Problemstellung und Ziele</vt:lpstr>
      <vt:lpstr>Agenda</vt:lpstr>
      <vt:lpstr>Model Predictive Control</vt:lpstr>
      <vt:lpstr>Model Predictive Control</vt:lpstr>
      <vt:lpstr>Model Predictive Control</vt:lpstr>
      <vt:lpstr>Model Predictive Control</vt:lpstr>
      <vt:lpstr>Model Predictive Control - Optimierung</vt:lpstr>
      <vt:lpstr>Model Predictive Control - Optimierung</vt:lpstr>
      <vt:lpstr>Model Predictive Control - Zustandsbeschreibung</vt:lpstr>
      <vt:lpstr>Model Predictive Control - Zustandsbeschreibung</vt:lpstr>
      <vt:lpstr>Model Predictive Control - Constraints</vt:lpstr>
      <vt:lpstr>Model Predictive Control – Kinematisches Modell</vt:lpstr>
      <vt:lpstr>Model Predictive Control – Dynamisches Modell </vt:lpstr>
      <vt:lpstr>MPC – Dynamisches Modell - Reifenmodell</vt:lpstr>
      <vt:lpstr>MPC – Streckenbegrenzung</vt:lpstr>
      <vt:lpstr>MPC – Positionsbeschränkung</vt:lpstr>
      <vt:lpstr>MPC - Kostenfunktionen</vt:lpstr>
      <vt:lpstr>Agenda</vt:lpstr>
      <vt:lpstr>Simulator - Aufbau</vt:lpstr>
      <vt:lpstr>Simulator – Verifizierung der Modelle</vt:lpstr>
      <vt:lpstr>Simulator – Verifizierung der Modelle</vt:lpstr>
      <vt:lpstr>Simulator – Verifizierung der Modelle</vt:lpstr>
      <vt:lpstr>Simulator - Visualisierung</vt:lpstr>
      <vt:lpstr>PowerPoint Presentation</vt:lpstr>
      <vt:lpstr>Agenda</vt:lpstr>
      <vt:lpstr>Messergebnisse</vt:lpstr>
      <vt:lpstr>Agenda </vt:lpstr>
      <vt:lpstr>Ausblick</vt:lpstr>
      <vt:lpstr>Vielen Dank.</vt:lpstr>
      <vt:lpstr>Abbildungen</vt:lpstr>
      <vt:lpstr>Abbildungen</vt:lpstr>
      <vt:lpstr>Abbildungen</vt:lpstr>
      <vt:lpstr>Fahrzeugmodelle</vt:lpstr>
      <vt:lpstr>Fahrzeugmodelle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Zwischenvortrag_MA</dc:title>
  <dc:creator>Markus Hiller</dc:creator>
  <cp:lastModifiedBy>Sebastian</cp:lastModifiedBy>
  <cp:revision>347</cp:revision>
  <cp:lastPrinted>2017-01-19T20:55:31Z</cp:lastPrinted>
  <dcterms:created xsi:type="dcterms:W3CDTF">2016-11-04T09:00:04Z</dcterms:created>
  <dcterms:modified xsi:type="dcterms:W3CDTF">2018-04-27T14:51:58Z</dcterms:modified>
</cp:coreProperties>
</file>